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9" r:id="rId4"/>
    <p:sldId id="260" r:id="rId5"/>
    <p:sldId id="261" r:id="rId6"/>
    <p:sldId id="262" r:id="rId7"/>
    <p:sldId id="272" r:id="rId8"/>
    <p:sldId id="263" r:id="rId9"/>
    <p:sldId id="268" r:id="rId10"/>
    <p:sldId id="267" r:id="rId11"/>
    <p:sldId id="271" r:id="rId12"/>
    <p:sldId id="269" r:id="rId13"/>
  </p:sldIdLst>
  <p:sldSz cx="18288000" cy="10287000"/>
  <p:notesSz cx="6858000" cy="9144000"/>
  <p:embeddedFontLst>
    <p:embeddedFont>
      <p:font typeface="Berton" panose="020B0604020202020204" charset="-94"/>
      <p:regular r:id="rId14"/>
    </p:embeddedFont>
    <p:embeddedFont>
      <p:font typeface="Book Antiqua" panose="02040602050305030304" pitchFamily="18" charset="0"/>
      <p:regular r:id="rId15"/>
      <p:bold r:id="rId16"/>
      <p:italic r:id="rId17"/>
      <p:boldItalic r:id="rId18"/>
    </p:embeddedFont>
    <p:embeddedFont>
      <p:font typeface="Felix Titling" panose="04060505060202020A04" pitchFamily="82" charset="0"/>
      <p:regular r:id="rId19"/>
    </p:embeddedFont>
    <p:embeddedFont>
      <p:font typeface="Shadows Into Light Two" panose="020B0604020202020204" charset="0"/>
      <p:regular r:id="rId20"/>
    </p:embeddedFont>
    <p:embeddedFont>
      <p:font typeface="Trocchi" panose="020B0604020202020204"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14"/>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5535" autoAdjust="0"/>
  </p:normalViewPr>
  <p:slideViewPr>
    <p:cSldViewPr>
      <p:cViewPr varScale="1">
        <p:scale>
          <a:sx n="51" d="100"/>
          <a:sy n="51" d="100"/>
        </p:scale>
        <p:origin x="1066"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tr-TR"/>
        </a:p>
      </c:txPr>
    </c:title>
    <c:autoTitleDeleted val="0"/>
    <c:plotArea>
      <c:layout/>
      <c:pieChart>
        <c:varyColors val="1"/>
        <c:ser>
          <c:idx val="0"/>
          <c:order val="0"/>
          <c:tx>
            <c:strRef>
              <c:f>Sayfa1!$B$1</c:f>
              <c:strCache>
                <c:ptCount val="1"/>
                <c:pt idx="0">
                  <c:v>GENÇLERİN %62 </c:v>
                </c:pt>
              </c:strCache>
            </c:strRef>
          </c:tx>
          <c:explosion val="6"/>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DD30-4A53-872E-BC290DF1B529}"/>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DD30-4A53-872E-BC290DF1B529}"/>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DD30-4A53-872E-BC290DF1B529}"/>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DD30-4A53-872E-BC290DF1B529}"/>
              </c:ext>
            </c:extLst>
          </c:dPt>
          <c:cat>
            <c:strRef>
              <c:f>Sayfa1!$A$2:$A$5</c:f>
              <c:strCache>
                <c:ptCount val="4"/>
                <c:pt idx="0">
                  <c:v>İNANMAYANLAR</c:v>
                </c:pt>
                <c:pt idx="1">
                  <c:v>OLABİLİR</c:v>
                </c:pt>
                <c:pt idx="2">
                  <c:v>BELKİ</c:v>
                </c:pt>
                <c:pt idx="3">
                  <c:v>4. Çeyrek</c:v>
                </c:pt>
              </c:strCache>
            </c:strRef>
          </c:cat>
          <c:val>
            <c:numRef>
              <c:f>Sayfa1!$B$2:$B$5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F747-46A5-A180-903AE14F4CAA}"/>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tr-T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B15"/>
        </a:solidFill>
        <a:effectLst/>
      </p:bgPr>
    </p:bg>
    <p:spTree>
      <p:nvGrpSpPr>
        <p:cNvPr id="1" name=""/>
        <p:cNvGrpSpPr/>
        <p:nvPr/>
      </p:nvGrpSpPr>
      <p:grpSpPr>
        <a:xfrm>
          <a:off x="0" y="0"/>
          <a:ext cx="0" cy="0"/>
          <a:chOff x="0" y="0"/>
          <a:chExt cx="0" cy="0"/>
        </a:xfrm>
      </p:grpSpPr>
      <p:sp>
        <p:nvSpPr>
          <p:cNvPr id="2" name="AutoShape 2"/>
          <p:cNvSpPr/>
          <p:nvPr/>
        </p:nvSpPr>
        <p:spPr>
          <a:xfrm>
            <a:off x="2597244" y="0"/>
            <a:ext cx="15915380" cy="11262186"/>
          </a:xfrm>
          <a:prstGeom prst="rect">
            <a:avLst/>
          </a:prstGeom>
          <a:solidFill>
            <a:srgbClr val="020301"/>
          </a:solidFill>
        </p:spPr>
        <p:txBody>
          <a:bodyPr/>
          <a:lstStyle/>
          <a:p>
            <a:pPr>
              <a:lnSpc>
                <a:spcPts val="7350"/>
              </a:lnSpc>
            </a:pPr>
            <a:r>
              <a:rPr lang="tr-TR" sz="4800" b="1" dirty="0">
                <a:solidFill>
                  <a:srgbClr val="FFC000"/>
                </a:solidFill>
                <a:latin typeface="Berton" panose="020B0604020202020204" charset="-94"/>
              </a:rPr>
              <a:t>Biz mi tüketiyoruz, yoksa biz mi tüketiliyoruz?</a:t>
            </a:r>
            <a:endParaRPr lang="en-US" sz="4800" dirty="0">
              <a:solidFill>
                <a:srgbClr val="FFC000"/>
              </a:solidFill>
              <a:latin typeface="Berton" panose="020B0604020202020204" charset="-94"/>
            </a:endParaRPr>
          </a:p>
        </p:txBody>
      </p:sp>
      <p:sp>
        <p:nvSpPr>
          <p:cNvPr id="3" name="Freeform 3"/>
          <p:cNvSpPr/>
          <p:nvPr/>
        </p:nvSpPr>
        <p:spPr>
          <a:xfrm>
            <a:off x="-6080519" y="-728686"/>
            <a:ext cx="8044139" cy="11382457"/>
          </a:xfrm>
          <a:custGeom>
            <a:avLst/>
            <a:gdLst/>
            <a:ahLst/>
            <a:cxnLst/>
            <a:rect l="l" t="t" r="r" b="b"/>
            <a:pathLst>
              <a:path w="8044139" h="11382457">
                <a:moveTo>
                  <a:pt x="0" y="0"/>
                </a:moveTo>
                <a:lnTo>
                  <a:pt x="8044139" y="0"/>
                </a:lnTo>
                <a:lnTo>
                  <a:pt x="8044139" y="11382456"/>
                </a:lnTo>
                <a:lnTo>
                  <a:pt x="0" y="11382456"/>
                </a:lnTo>
                <a:lnTo>
                  <a:pt x="0" y="0"/>
                </a:lnTo>
                <a:close/>
              </a:path>
            </a:pathLst>
          </a:custGeom>
          <a:blipFill>
            <a:blip r:embed="rId2"/>
            <a:stretch>
              <a:fillRect l="-36" r="-36"/>
            </a:stretch>
          </a:blipFill>
        </p:spPr>
        <p:txBody>
          <a:bodyPr/>
          <a:lstStyle/>
          <a:p>
            <a:endParaRPr lang="tr-TR"/>
          </a:p>
        </p:txBody>
      </p:sp>
      <p:grpSp>
        <p:nvGrpSpPr>
          <p:cNvPr id="4" name="Group 4"/>
          <p:cNvGrpSpPr/>
          <p:nvPr/>
        </p:nvGrpSpPr>
        <p:grpSpPr>
          <a:xfrm>
            <a:off x="0" y="7663815"/>
            <a:ext cx="2623185" cy="2623185"/>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a:stretch>
            </a:blipFill>
          </p:spPr>
          <p:txBody>
            <a:bodyPr/>
            <a:lstStyle/>
            <a:p>
              <a:endParaRPr lang="tr-TR"/>
            </a:p>
          </p:txBody>
        </p:sp>
      </p:grpSp>
      <p:sp>
        <p:nvSpPr>
          <p:cNvPr id="7" name="TextBox 7"/>
          <p:cNvSpPr txBox="1"/>
          <p:nvPr/>
        </p:nvSpPr>
        <p:spPr>
          <a:xfrm>
            <a:off x="70128" y="6090111"/>
            <a:ext cx="2482930" cy="280670"/>
          </a:xfrm>
          <a:prstGeom prst="rect">
            <a:avLst/>
          </a:prstGeom>
        </p:spPr>
        <p:txBody>
          <a:bodyPr lIns="0" tIns="0" rIns="0" bIns="0" rtlCol="0" anchor="t">
            <a:spAutoFit/>
          </a:bodyPr>
          <a:lstStyle/>
          <a:p>
            <a:pPr algn="ctr">
              <a:lnSpc>
                <a:spcPts val="2380"/>
              </a:lnSpc>
            </a:pPr>
            <a:r>
              <a:rPr lang="en-US" sz="1700">
                <a:solidFill>
                  <a:srgbClr val="020301"/>
                </a:solidFill>
                <a:latin typeface="Berton"/>
                <a:ea typeface="Berton"/>
                <a:cs typeface="Berton"/>
                <a:sym typeface="Berton"/>
              </a:rPr>
              <a:t>TÜKETİCİ HAREKETİ</a:t>
            </a:r>
          </a:p>
        </p:txBody>
      </p:sp>
      <p:sp>
        <p:nvSpPr>
          <p:cNvPr id="8" name="TextBox 8"/>
          <p:cNvSpPr txBox="1"/>
          <p:nvPr/>
        </p:nvSpPr>
        <p:spPr>
          <a:xfrm>
            <a:off x="156150" y="6614330"/>
            <a:ext cx="2310884" cy="306705"/>
          </a:xfrm>
          <a:prstGeom prst="rect">
            <a:avLst/>
          </a:prstGeom>
        </p:spPr>
        <p:txBody>
          <a:bodyPr lIns="0" tIns="0" rIns="0" bIns="0" rtlCol="0" anchor="t">
            <a:spAutoFit/>
          </a:bodyPr>
          <a:lstStyle/>
          <a:p>
            <a:pPr algn="ctr">
              <a:lnSpc>
                <a:spcPts val="2520"/>
              </a:lnSpc>
            </a:pPr>
            <a:r>
              <a:rPr lang="en-US" sz="1800">
                <a:solidFill>
                  <a:srgbClr val="292827"/>
                </a:solidFill>
                <a:latin typeface="Shadows Into Light Two"/>
                <a:ea typeface="Shadows Into Light Two"/>
                <a:cs typeface="Shadows Into Light Two"/>
                <a:sym typeface="Shadows Into Light Two"/>
              </a:rPr>
              <a:t>Hakkını savun, sesini duyur</a:t>
            </a:r>
          </a:p>
        </p:txBody>
      </p:sp>
      <p:sp>
        <p:nvSpPr>
          <p:cNvPr id="11" name="Metin kutusu 10">
            <a:extLst>
              <a:ext uri="{FF2B5EF4-FFF2-40B4-BE49-F238E27FC236}">
                <a16:creationId xmlns:a16="http://schemas.microsoft.com/office/drawing/2014/main" id="{54019007-36AE-97C3-C5CC-EC8EAECED377}"/>
              </a:ext>
            </a:extLst>
          </p:cNvPr>
          <p:cNvSpPr txBox="1"/>
          <p:nvPr/>
        </p:nvSpPr>
        <p:spPr>
          <a:xfrm>
            <a:off x="2619729" y="1946076"/>
            <a:ext cx="16058082" cy="2750240"/>
          </a:xfrm>
          <a:prstGeom prst="rect">
            <a:avLst/>
          </a:prstGeom>
          <a:noFill/>
        </p:spPr>
        <p:txBody>
          <a:bodyPr wrap="square">
            <a:spAutoFit/>
          </a:bodyPr>
          <a:lstStyle/>
          <a:p>
            <a:pPr marL="342900" lvl="0" indent="-342900">
              <a:lnSpc>
                <a:spcPct val="107000"/>
              </a:lnSpc>
              <a:spcAft>
                <a:spcPts val="800"/>
              </a:spcAft>
              <a:buSzPts val="1000"/>
              <a:buFont typeface="Symbol" panose="05050102010706020507" pitchFamily="18" charset="2"/>
              <a:buChar char=""/>
              <a:tabLst>
                <a:tab pos="457200" algn="l"/>
              </a:tabLst>
            </a:pPr>
            <a:r>
              <a:rPr lang="tr-TR" sz="3600" b="1" i="1" kern="100" dirty="0">
                <a:solidFill>
                  <a:srgbClr val="FFC000"/>
                </a:solidFill>
                <a:effectLst/>
                <a:latin typeface="Shadows Into Light Two" panose="020B0604020202020204" charset="0"/>
                <a:ea typeface="Aptos"/>
                <a:cs typeface="Times New Roman" panose="02020603050405020304" pitchFamily="18" charset="0"/>
              </a:rPr>
              <a:t>Tüketim kavramı klasik sınırlarını aştı. Artık </a:t>
            </a:r>
          </a:p>
          <a:p>
            <a:pPr marL="342900" lvl="0" indent="-342900">
              <a:lnSpc>
                <a:spcPct val="107000"/>
              </a:lnSpc>
              <a:spcAft>
                <a:spcPts val="800"/>
              </a:spcAft>
              <a:buSzPts val="1000"/>
              <a:buFont typeface="Symbol" panose="05050102010706020507" pitchFamily="18" charset="2"/>
              <a:buChar char=""/>
              <a:tabLst>
                <a:tab pos="457200" algn="l"/>
              </a:tabLst>
            </a:pPr>
            <a:r>
              <a:rPr lang="tr-TR" sz="3600" b="1" i="1" kern="100" dirty="0">
                <a:solidFill>
                  <a:srgbClr val="FFC000"/>
                </a:solidFill>
                <a:effectLst/>
                <a:latin typeface="Shadows Into Light Two" panose="020B0604020202020204" charset="0"/>
                <a:ea typeface="Aptos"/>
                <a:cs typeface="Times New Roman" panose="02020603050405020304" pitchFamily="18" charset="0"/>
              </a:rPr>
              <a:t>sadece ürünler değil, </a:t>
            </a:r>
          </a:p>
          <a:p>
            <a:pPr marL="342900" lvl="0" indent="-342900">
              <a:lnSpc>
                <a:spcPct val="107000"/>
              </a:lnSpc>
              <a:spcAft>
                <a:spcPts val="800"/>
              </a:spcAft>
              <a:buSzPts val="1000"/>
              <a:buFont typeface="Symbol" panose="05050102010706020507" pitchFamily="18" charset="2"/>
              <a:buChar char=""/>
              <a:tabLst>
                <a:tab pos="457200" algn="l"/>
              </a:tabLst>
            </a:pPr>
            <a:r>
              <a:rPr lang="tr-TR" sz="3600" b="1" i="1" kern="100" dirty="0">
                <a:solidFill>
                  <a:srgbClr val="FFC000"/>
                </a:solidFill>
                <a:effectLst/>
                <a:latin typeface="Shadows Into Light Two" panose="020B0604020202020204" charset="0"/>
                <a:ea typeface="Aptos"/>
                <a:cs typeface="Times New Roman" panose="02020603050405020304" pitchFamily="18" charset="0"/>
              </a:rPr>
              <a:t>zamanımız, dikkatimizi  </a:t>
            </a:r>
          </a:p>
          <a:p>
            <a:pPr marL="342900" lvl="0" indent="-342900">
              <a:lnSpc>
                <a:spcPct val="107000"/>
              </a:lnSpc>
              <a:spcAft>
                <a:spcPts val="800"/>
              </a:spcAft>
              <a:buSzPts val="1000"/>
              <a:buFont typeface="Symbol" panose="05050102010706020507" pitchFamily="18" charset="2"/>
              <a:buChar char=""/>
              <a:tabLst>
                <a:tab pos="457200" algn="l"/>
              </a:tabLst>
            </a:pPr>
            <a:r>
              <a:rPr lang="tr-TR" sz="3600" b="1" i="1" kern="100" dirty="0">
                <a:solidFill>
                  <a:srgbClr val="FFC000"/>
                </a:solidFill>
                <a:effectLst/>
                <a:latin typeface="Shadows Into Light Two" panose="020B0604020202020204" charset="0"/>
                <a:ea typeface="Aptos"/>
                <a:cs typeface="Times New Roman" panose="02020603050405020304" pitchFamily="18" charset="0"/>
              </a:rPr>
              <a:t>ve verilerimiz de tüketiliyor.</a:t>
            </a:r>
            <a:endParaRPr lang="tr-TR" sz="3600" b="1" kern="100" dirty="0">
              <a:solidFill>
                <a:srgbClr val="FFC000"/>
              </a:solidFill>
              <a:effectLst/>
              <a:latin typeface="Shadows Into Light Two" panose="020B0604020202020204" charset="0"/>
              <a:ea typeface="Aptos"/>
              <a:cs typeface="Times New Roman" panose="02020603050405020304" pitchFamily="18" charset="0"/>
            </a:endParaRPr>
          </a:p>
        </p:txBody>
      </p:sp>
      <p:pic>
        <p:nvPicPr>
          <p:cNvPr id="18" name="Resim 17" descr="taşımak, nakletmek, el arabası, alışveriş arabası içeren bir resim&#10;&#10;Yapay zeka tarafından oluşturulmuş içerik yanlış olabilir.">
            <a:extLst>
              <a:ext uri="{FF2B5EF4-FFF2-40B4-BE49-F238E27FC236}">
                <a16:creationId xmlns:a16="http://schemas.microsoft.com/office/drawing/2014/main" id="{575CCB5E-E6A6-3F3A-66FE-6E028D954A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53800" y="830164"/>
            <a:ext cx="6629400" cy="6090871"/>
          </a:xfrm>
          <a:prstGeom prst="roundRect">
            <a:avLst>
              <a:gd name="adj" fmla="val 16667"/>
            </a:avLst>
          </a:prstGeom>
          <a:ln w="76200">
            <a:solidFill>
              <a:srgbClr val="FFC000"/>
            </a:solid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2" name="Metin kutusu 11">
            <a:extLst>
              <a:ext uri="{FF2B5EF4-FFF2-40B4-BE49-F238E27FC236}">
                <a16:creationId xmlns:a16="http://schemas.microsoft.com/office/drawing/2014/main" id="{ECCD7A4A-6A42-7F11-7ABF-4EAF1A996758}"/>
              </a:ext>
            </a:extLst>
          </p:cNvPr>
          <p:cNvSpPr txBox="1"/>
          <p:nvPr/>
        </p:nvSpPr>
        <p:spPr>
          <a:xfrm>
            <a:off x="2895600" y="5205334"/>
            <a:ext cx="6804755" cy="3970318"/>
          </a:xfrm>
          <a:prstGeom prst="rect">
            <a:avLst/>
          </a:prstGeom>
          <a:noFill/>
        </p:spPr>
        <p:txBody>
          <a:bodyPr wrap="square" rtlCol="0">
            <a:spAutoFit/>
          </a:bodyPr>
          <a:lstStyle/>
          <a:p>
            <a:r>
              <a:rPr lang="tr-TR" sz="2800" dirty="0">
                <a:solidFill>
                  <a:srgbClr val="FFC000"/>
                </a:solidFill>
                <a:latin typeface="Shadows Into Light Two" panose="020B0604020202020204" charset="0"/>
              </a:rPr>
              <a:t>Modern dünyada bireyler yalnızca maddi nesneleri satın alarak değil, aynı zamanda sürekli çevrimiçi kalarak, içeriklere maruz kalarak ve kişisel bilgilerini paylaşarak da bir tüketim döngüsüne dahil oluyor. Bu yeni tüketim biçimi, görünmez ama etkili bir şekilde hem bireysel yaşamlarımızı hem de toplumsal yapıyı şekillendiriyor.</a:t>
            </a:r>
          </a:p>
          <a:p>
            <a:endParaRPr lang="tr-TR" sz="2800" dirty="0"/>
          </a:p>
        </p:txBody>
      </p:sp>
      <p:sp>
        <p:nvSpPr>
          <p:cNvPr id="9" name="Akış Çizelgesi: Çok Sayıda Belge 8">
            <a:extLst>
              <a:ext uri="{FF2B5EF4-FFF2-40B4-BE49-F238E27FC236}">
                <a16:creationId xmlns:a16="http://schemas.microsoft.com/office/drawing/2014/main" id="{285C5BDB-25DF-96E0-CBD1-34C55DF9999C}"/>
              </a:ext>
            </a:extLst>
          </p:cNvPr>
          <p:cNvSpPr/>
          <p:nvPr/>
        </p:nvSpPr>
        <p:spPr>
          <a:xfrm rot="10800000">
            <a:off x="12264397" y="7553503"/>
            <a:ext cx="6248400" cy="3558370"/>
          </a:xfrm>
          <a:prstGeom prst="flowChartMultidocumen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Metin kutusu 9">
            <a:extLst>
              <a:ext uri="{FF2B5EF4-FFF2-40B4-BE49-F238E27FC236}">
                <a16:creationId xmlns:a16="http://schemas.microsoft.com/office/drawing/2014/main" id="{773F9C70-D876-257D-41C3-F12168814E08}"/>
              </a:ext>
            </a:extLst>
          </p:cNvPr>
          <p:cNvSpPr txBox="1"/>
          <p:nvPr/>
        </p:nvSpPr>
        <p:spPr>
          <a:xfrm>
            <a:off x="13670789" y="9101855"/>
            <a:ext cx="5105400" cy="830997"/>
          </a:xfrm>
          <a:prstGeom prst="rect">
            <a:avLst/>
          </a:prstGeom>
          <a:noFill/>
        </p:spPr>
        <p:txBody>
          <a:bodyPr wrap="square" rtlCol="0">
            <a:spAutoFit/>
          </a:bodyPr>
          <a:lstStyle/>
          <a:p>
            <a:r>
              <a:rPr lang="tr-TR" sz="2400" dirty="0" err="1">
                <a:latin typeface="Berton" panose="020B0604020202020204" charset="-94"/>
              </a:rPr>
              <a:t>Fair</a:t>
            </a:r>
            <a:r>
              <a:rPr lang="tr-TR" sz="2400" dirty="0">
                <a:latin typeface="Berton" panose="020B0604020202020204" charset="-94"/>
              </a:rPr>
              <a:t> </a:t>
            </a:r>
            <a:r>
              <a:rPr lang="tr-TR" sz="2400" dirty="0" err="1">
                <a:latin typeface="Berton" panose="020B0604020202020204" charset="-94"/>
              </a:rPr>
              <a:t>Choices</a:t>
            </a:r>
            <a:r>
              <a:rPr lang="tr-TR" sz="2400" dirty="0">
                <a:latin typeface="Berton" panose="020B0604020202020204" charset="-94"/>
              </a:rPr>
              <a:t>, </a:t>
            </a:r>
            <a:r>
              <a:rPr lang="tr-TR" sz="2400" dirty="0" err="1">
                <a:latin typeface="Berton" panose="020B0604020202020204" charset="-94"/>
              </a:rPr>
              <a:t>Strong</a:t>
            </a:r>
            <a:r>
              <a:rPr lang="tr-TR" sz="2400" dirty="0">
                <a:latin typeface="Berton" panose="020B0604020202020204" charset="-94"/>
              </a:rPr>
              <a:t> </a:t>
            </a:r>
            <a:r>
              <a:rPr lang="tr-TR" sz="2400" dirty="0" err="1">
                <a:latin typeface="Berton" panose="020B0604020202020204" charset="-94"/>
              </a:rPr>
              <a:t>Futures</a:t>
            </a:r>
            <a:endParaRPr lang="tr-TR" sz="2400" dirty="0">
              <a:latin typeface="Berton" panose="020B0604020202020204" charset="-94"/>
            </a:endParaRPr>
          </a:p>
          <a:p>
            <a:r>
              <a:rPr lang="tr-TR" sz="2400" dirty="0">
                <a:latin typeface="Berton" panose="020B0604020202020204" charset="-94"/>
              </a:rPr>
              <a:t>   www.tuketicihareketi.com</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iterate type="lt">
                                    <p:tmPct val="800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750"/>
                                        <p:tgtEl>
                                          <p:spTgt spid="2">
                                            <p:txEl>
                                              <p:pRg st="0" end="0"/>
                                            </p:txEl>
                                          </p:spTgt>
                                        </p:tgtEl>
                                      </p:cBhvr>
                                    </p:animEffect>
                                    <p:anim calcmode="lin" valueType="num">
                                      <p:cBhvr>
                                        <p:cTn id="8" dur="75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iterate type="lt">
                                    <p:tmPct val="10000"/>
                                  </p:iterate>
                                  <p:childTnLst>
                                    <p:set>
                                      <p:cBhvr>
                                        <p:cTn id="18" dur="1" fill="hold">
                                          <p:stCondLst>
                                            <p:cond delay="0"/>
                                          </p:stCondLst>
                                        </p:cTn>
                                        <p:tgtEl>
                                          <p:spTgt spid="12"/>
                                        </p:tgtEl>
                                        <p:attrNameLst>
                                          <p:attrName>style.visibility</p:attrName>
                                        </p:attrNameLst>
                                      </p:cBhvr>
                                      <p:to>
                                        <p:strVal val="visible"/>
                                      </p:to>
                                    </p:set>
                                    <p:animEffect transition="in" filter="circle(in)">
                                      <p:cBhvr>
                                        <p:cTn id="19" dur="1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randombar(horizontal)">
                                      <p:cBhvr>
                                        <p:cTn id="24" dur="1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DB15"/>
        </a:solidFill>
        <a:effectLst/>
      </p:bgPr>
    </p:bg>
    <p:spTree>
      <p:nvGrpSpPr>
        <p:cNvPr id="1" name="">
          <a:extLst>
            <a:ext uri="{FF2B5EF4-FFF2-40B4-BE49-F238E27FC236}">
              <a16:creationId xmlns:a16="http://schemas.microsoft.com/office/drawing/2014/main" id="{7E20C05A-50D1-07BC-E24B-14521FA67048}"/>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DA3307F6-BD06-BC3D-4BBC-993A80EB2EF9}"/>
              </a:ext>
            </a:extLst>
          </p:cNvPr>
          <p:cNvSpPr/>
          <p:nvPr/>
        </p:nvSpPr>
        <p:spPr>
          <a:xfrm>
            <a:off x="2553058" y="0"/>
            <a:ext cx="15915380" cy="11262186"/>
          </a:xfrm>
          <a:prstGeom prst="rect">
            <a:avLst/>
          </a:prstGeom>
          <a:solidFill>
            <a:srgbClr val="020301"/>
          </a:solidFill>
        </p:spPr>
        <p:txBody>
          <a:bodyPr/>
          <a:lstStyle/>
          <a:p>
            <a:pPr>
              <a:lnSpc>
                <a:spcPts val="7350"/>
              </a:lnSpc>
            </a:pPr>
            <a:endParaRPr lang="en-US" sz="4400" dirty="0">
              <a:solidFill>
                <a:srgbClr val="FFC000"/>
              </a:solidFill>
              <a:latin typeface="Book Antiqua" panose="02040602050305030304" pitchFamily="18" charset="0"/>
            </a:endParaRPr>
          </a:p>
        </p:txBody>
      </p:sp>
      <p:sp>
        <p:nvSpPr>
          <p:cNvPr id="3" name="Freeform 3">
            <a:extLst>
              <a:ext uri="{FF2B5EF4-FFF2-40B4-BE49-F238E27FC236}">
                <a16:creationId xmlns:a16="http://schemas.microsoft.com/office/drawing/2014/main" id="{7CC9EFE7-A7DB-0107-C44A-531039A1D455}"/>
              </a:ext>
            </a:extLst>
          </p:cNvPr>
          <p:cNvSpPr/>
          <p:nvPr/>
        </p:nvSpPr>
        <p:spPr>
          <a:xfrm>
            <a:off x="-6080519" y="-728686"/>
            <a:ext cx="8044139" cy="11382457"/>
          </a:xfrm>
          <a:custGeom>
            <a:avLst/>
            <a:gdLst/>
            <a:ahLst/>
            <a:cxnLst/>
            <a:rect l="l" t="t" r="r" b="b"/>
            <a:pathLst>
              <a:path w="8044139" h="11382457">
                <a:moveTo>
                  <a:pt x="0" y="0"/>
                </a:moveTo>
                <a:lnTo>
                  <a:pt x="8044139" y="0"/>
                </a:lnTo>
                <a:lnTo>
                  <a:pt x="8044139" y="11382456"/>
                </a:lnTo>
                <a:lnTo>
                  <a:pt x="0" y="11382456"/>
                </a:lnTo>
                <a:lnTo>
                  <a:pt x="0" y="0"/>
                </a:lnTo>
                <a:close/>
              </a:path>
            </a:pathLst>
          </a:custGeom>
          <a:blipFill>
            <a:blip r:embed="rId2"/>
            <a:stretch>
              <a:fillRect l="-36" r="-36"/>
            </a:stretch>
          </a:blipFill>
        </p:spPr>
        <p:txBody>
          <a:bodyPr/>
          <a:lstStyle/>
          <a:p>
            <a:endParaRPr lang="tr-TR"/>
          </a:p>
        </p:txBody>
      </p:sp>
      <p:grpSp>
        <p:nvGrpSpPr>
          <p:cNvPr id="4" name="Group 4">
            <a:extLst>
              <a:ext uri="{FF2B5EF4-FFF2-40B4-BE49-F238E27FC236}">
                <a16:creationId xmlns:a16="http://schemas.microsoft.com/office/drawing/2014/main" id="{2AACF425-3283-8B2A-C7FD-AB505A5585CE}"/>
              </a:ext>
            </a:extLst>
          </p:cNvPr>
          <p:cNvGrpSpPr/>
          <p:nvPr/>
        </p:nvGrpSpPr>
        <p:grpSpPr>
          <a:xfrm>
            <a:off x="0" y="7663815"/>
            <a:ext cx="2623185" cy="2623185"/>
            <a:chOff x="0" y="0"/>
            <a:chExt cx="812800" cy="812800"/>
          </a:xfrm>
        </p:grpSpPr>
        <p:sp>
          <p:nvSpPr>
            <p:cNvPr id="5" name="Freeform 5">
              <a:extLst>
                <a:ext uri="{FF2B5EF4-FFF2-40B4-BE49-F238E27FC236}">
                  <a16:creationId xmlns:a16="http://schemas.microsoft.com/office/drawing/2014/main" id="{019BD74E-903F-020C-31AC-684311A027A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a:stretch>
            </a:blipFill>
          </p:spPr>
          <p:txBody>
            <a:bodyPr/>
            <a:lstStyle/>
            <a:p>
              <a:endParaRPr lang="tr-TR"/>
            </a:p>
          </p:txBody>
        </p:sp>
      </p:grpSp>
      <p:sp>
        <p:nvSpPr>
          <p:cNvPr id="7" name="TextBox 7">
            <a:extLst>
              <a:ext uri="{FF2B5EF4-FFF2-40B4-BE49-F238E27FC236}">
                <a16:creationId xmlns:a16="http://schemas.microsoft.com/office/drawing/2014/main" id="{6B3B5C51-AC5E-D145-9609-F976EA344B80}"/>
              </a:ext>
            </a:extLst>
          </p:cNvPr>
          <p:cNvSpPr txBox="1"/>
          <p:nvPr/>
        </p:nvSpPr>
        <p:spPr>
          <a:xfrm>
            <a:off x="70128" y="6090111"/>
            <a:ext cx="2482930" cy="280670"/>
          </a:xfrm>
          <a:prstGeom prst="rect">
            <a:avLst/>
          </a:prstGeom>
        </p:spPr>
        <p:txBody>
          <a:bodyPr lIns="0" tIns="0" rIns="0" bIns="0" rtlCol="0" anchor="t">
            <a:spAutoFit/>
          </a:bodyPr>
          <a:lstStyle/>
          <a:p>
            <a:pPr algn="ctr">
              <a:lnSpc>
                <a:spcPts val="2380"/>
              </a:lnSpc>
            </a:pPr>
            <a:r>
              <a:rPr lang="en-US" sz="1700">
                <a:solidFill>
                  <a:srgbClr val="020301"/>
                </a:solidFill>
                <a:latin typeface="Berton"/>
                <a:ea typeface="Berton"/>
                <a:cs typeface="Berton"/>
                <a:sym typeface="Berton"/>
              </a:rPr>
              <a:t>TÜKETİCİ HAREKETİ</a:t>
            </a:r>
          </a:p>
        </p:txBody>
      </p:sp>
      <p:sp>
        <p:nvSpPr>
          <p:cNvPr id="8" name="TextBox 8">
            <a:extLst>
              <a:ext uri="{FF2B5EF4-FFF2-40B4-BE49-F238E27FC236}">
                <a16:creationId xmlns:a16="http://schemas.microsoft.com/office/drawing/2014/main" id="{FCFB7FC2-3E1C-1FE4-F06D-9526454E4F9A}"/>
              </a:ext>
            </a:extLst>
          </p:cNvPr>
          <p:cNvSpPr txBox="1"/>
          <p:nvPr/>
        </p:nvSpPr>
        <p:spPr>
          <a:xfrm>
            <a:off x="156150" y="6614330"/>
            <a:ext cx="2310884" cy="306705"/>
          </a:xfrm>
          <a:prstGeom prst="rect">
            <a:avLst/>
          </a:prstGeom>
        </p:spPr>
        <p:txBody>
          <a:bodyPr lIns="0" tIns="0" rIns="0" bIns="0" rtlCol="0" anchor="t">
            <a:spAutoFit/>
          </a:bodyPr>
          <a:lstStyle/>
          <a:p>
            <a:pPr algn="ctr">
              <a:lnSpc>
                <a:spcPts val="2520"/>
              </a:lnSpc>
            </a:pPr>
            <a:r>
              <a:rPr lang="en-US" sz="1800">
                <a:solidFill>
                  <a:srgbClr val="292827"/>
                </a:solidFill>
                <a:latin typeface="Shadows Into Light Two"/>
                <a:ea typeface="Shadows Into Light Two"/>
                <a:cs typeface="Shadows Into Light Two"/>
                <a:sym typeface="Shadows Into Light Two"/>
              </a:rPr>
              <a:t>Hakkını savun, sesini duyur</a:t>
            </a:r>
          </a:p>
        </p:txBody>
      </p:sp>
      <p:sp>
        <p:nvSpPr>
          <p:cNvPr id="9" name="Metin kutusu 8">
            <a:extLst>
              <a:ext uri="{FF2B5EF4-FFF2-40B4-BE49-F238E27FC236}">
                <a16:creationId xmlns:a16="http://schemas.microsoft.com/office/drawing/2014/main" id="{1318E69B-6903-53AD-B562-1ED42CFC66A2}"/>
              </a:ext>
            </a:extLst>
          </p:cNvPr>
          <p:cNvSpPr txBox="1"/>
          <p:nvPr/>
        </p:nvSpPr>
        <p:spPr>
          <a:xfrm>
            <a:off x="4572000" y="1638300"/>
            <a:ext cx="10058400" cy="646331"/>
          </a:xfrm>
          <a:prstGeom prst="rect">
            <a:avLst/>
          </a:prstGeom>
          <a:noFill/>
        </p:spPr>
        <p:txBody>
          <a:bodyPr wrap="square" rtlCol="0">
            <a:spAutoFit/>
          </a:bodyPr>
          <a:lstStyle/>
          <a:p>
            <a:r>
              <a:rPr lang="tr-TR" sz="3600" b="1" dirty="0">
                <a:solidFill>
                  <a:srgbClr val="FFC000"/>
                </a:solidFill>
                <a:latin typeface="Berton" panose="020B0604020202020204" charset="-94"/>
              </a:rPr>
              <a:t>Geleceğin Tüketicisi Değer Satın Alacak</a:t>
            </a:r>
            <a:r>
              <a:rPr lang="tr-TR" b="1" dirty="0"/>
              <a:t>”</a:t>
            </a:r>
            <a:endParaRPr lang="tr-TR" dirty="0"/>
          </a:p>
        </p:txBody>
      </p:sp>
      <p:pic>
        <p:nvPicPr>
          <p:cNvPr id="11" name="Resim 10" descr="kişi, şahıs, parmak, çivi, bilek içeren bir resim&#10;&#10;Yapay zeka tarafından oluşturulmuş içerik yanlış olabilir.">
            <a:extLst>
              <a:ext uri="{FF2B5EF4-FFF2-40B4-BE49-F238E27FC236}">
                <a16:creationId xmlns:a16="http://schemas.microsoft.com/office/drawing/2014/main" id="{5F7ABFE7-2954-EE6F-035D-B27E77AB84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0770" y="3097113"/>
            <a:ext cx="6610232" cy="664789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2" name="Metin kutusu 11">
            <a:extLst>
              <a:ext uri="{FF2B5EF4-FFF2-40B4-BE49-F238E27FC236}">
                <a16:creationId xmlns:a16="http://schemas.microsoft.com/office/drawing/2014/main" id="{A84A56A0-32A9-6B44-CE83-1C15923890C0}"/>
              </a:ext>
            </a:extLst>
          </p:cNvPr>
          <p:cNvSpPr txBox="1"/>
          <p:nvPr/>
        </p:nvSpPr>
        <p:spPr>
          <a:xfrm>
            <a:off x="13182600" y="2764632"/>
            <a:ext cx="3505200" cy="369332"/>
          </a:xfrm>
          <a:prstGeom prst="rect">
            <a:avLst/>
          </a:prstGeom>
          <a:noFill/>
        </p:spPr>
        <p:txBody>
          <a:bodyPr wrap="square" rtlCol="0">
            <a:spAutoFit/>
          </a:bodyPr>
          <a:lstStyle/>
          <a:p>
            <a:endParaRPr lang="tr-TR" dirty="0"/>
          </a:p>
        </p:txBody>
      </p:sp>
      <p:sp>
        <p:nvSpPr>
          <p:cNvPr id="10" name="Akış Çizelgesi: Çok Sayıda Belge 9">
            <a:extLst>
              <a:ext uri="{FF2B5EF4-FFF2-40B4-BE49-F238E27FC236}">
                <a16:creationId xmlns:a16="http://schemas.microsoft.com/office/drawing/2014/main" id="{C28B3AD5-0F7E-61AF-BC59-AD243A814219}"/>
              </a:ext>
            </a:extLst>
          </p:cNvPr>
          <p:cNvSpPr/>
          <p:nvPr/>
        </p:nvSpPr>
        <p:spPr>
          <a:xfrm rot="10800000">
            <a:off x="12548415" y="7553503"/>
            <a:ext cx="5680364" cy="3558370"/>
          </a:xfrm>
          <a:prstGeom prst="flowChartMultidocumen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3" name="Metin kutusu 12">
            <a:extLst>
              <a:ext uri="{FF2B5EF4-FFF2-40B4-BE49-F238E27FC236}">
                <a16:creationId xmlns:a16="http://schemas.microsoft.com/office/drawing/2014/main" id="{4E8772EF-8EF7-B881-5D05-E9828055C1A6}"/>
              </a:ext>
            </a:extLst>
          </p:cNvPr>
          <p:cNvSpPr txBox="1"/>
          <p:nvPr/>
        </p:nvSpPr>
        <p:spPr>
          <a:xfrm>
            <a:off x="5763718" y="7884826"/>
            <a:ext cx="914400" cy="914400"/>
          </a:xfrm>
          <a:prstGeom prst="rect">
            <a:avLst/>
          </a:prstGeom>
          <a:noFill/>
        </p:spPr>
        <p:txBody>
          <a:bodyPr wrap="square" rtlCol="0">
            <a:spAutoFit/>
          </a:bodyPr>
          <a:lstStyle/>
          <a:p>
            <a:endParaRPr lang="tr-TR" dirty="0"/>
          </a:p>
        </p:txBody>
      </p:sp>
      <p:sp>
        <p:nvSpPr>
          <p:cNvPr id="15" name="Metin kutusu 14">
            <a:extLst>
              <a:ext uri="{FF2B5EF4-FFF2-40B4-BE49-F238E27FC236}">
                <a16:creationId xmlns:a16="http://schemas.microsoft.com/office/drawing/2014/main" id="{C9B0AB52-A2DB-8AB2-24AB-6FB29AC5DAB5}"/>
              </a:ext>
            </a:extLst>
          </p:cNvPr>
          <p:cNvSpPr txBox="1"/>
          <p:nvPr/>
        </p:nvSpPr>
        <p:spPr>
          <a:xfrm>
            <a:off x="13944600" y="1799363"/>
            <a:ext cx="3962400" cy="4955203"/>
          </a:xfrm>
          <a:prstGeom prst="rect">
            <a:avLst/>
          </a:prstGeom>
          <a:noFill/>
        </p:spPr>
        <p:txBody>
          <a:bodyPr wrap="square" rtlCol="0">
            <a:spAutoFit/>
          </a:bodyPr>
          <a:lstStyle/>
          <a:p>
            <a:r>
              <a:rPr lang="tr-TR" sz="4000" dirty="0">
                <a:solidFill>
                  <a:srgbClr val="FFC000"/>
                </a:solidFill>
                <a:latin typeface="Berton" panose="020B0604020202020204" charset="-94"/>
              </a:rPr>
              <a:t>Tüketiciyi korumak, sadece ekonomik değil aynı zamanda </a:t>
            </a:r>
            <a:r>
              <a:rPr lang="tr-TR" sz="4000" b="1" dirty="0">
                <a:solidFill>
                  <a:srgbClr val="FFC000"/>
                </a:solidFill>
                <a:latin typeface="Berton" panose="020B0604020202020204" charset="-94"/>
              </a:rPr>
              <a:t>etik ve insani bir görevdir.</a:t>
            </a:r>
            <a:endParaRPr lang="tr-TR" sz="4000" dirty="0">
              <a:solidFill>
                <a:srgbClr val="FFC000"/>
              </a:solidFill>
              <a:latin typeface="Berton" panose="020B0604020202020204" charset="-94"/>
            </a:endParaRPr>
          </a:p>
          <a:p>
            <a:endParaRPr lang="tr-TR" sz="3600" dirty="0"/>
          </a:p>
        </p:txBody>
      </p:sp>
      <p:sp>
        <p:nvSpPr>
          <p:cNvPr id="16" name="Metin kutusu 15">
            <a:extLst>
              <a:ext uri="{FF2B5EF4-FFF2-40B4-BE49-F238E27FC236}">
                <a16:creationId xmlns:a16="http://schemas.microsoft.com/office/drawing/2014/main" id="{D31453CF-791A-2F43-6E82-31A0604A6555}"/>
              </a:ext>
            </a:extLst>
          </p:cNvPr>
          <p:cNvSpPr txBox="1"/>
          <p:nvPr/>
        </p:nvSpPr>
        <p:spPr>
          <a:xfrm>
            <a:off x="13670789" y="9101855"/>
            <a:ext cx="5105400" cy="830997"/>
          </a:xfrm>
          <a:prstGeom prst="rect">
            <a:avLst/>
          </a:prstGeom>
          <a:noFill/>
        </p:spPr>
        <p:txBody>
          <a:bodyPr wrap="square" rtlCol="0">
            <a:spAutoFit/>
          </a:bodyPr>
          <a:lstStyle/>
          <a:p>
            <a:r>
              <a:rPr lang="tr-TR" sz="2400" dirty="0" err="1">
                <a:latin typeface="Berton" panose="020B0604020202020204" charset="-94"/>
              </a:rPr>
              <a:t>Fair</a:t>
            </a:r>
            <a:r>
              <a:rPr lang="tr-TR" sz="2400" dirty="0">
                <a:latin typeface="Berton" panose="020B0604020202020204" charset="-94"/>
              </a:rPr>
              <a:t> </a:t>
            </a:r>
            <a:r>
              <a:rPr lang="tr-TR" sz="2400" dirty="0" err="1">
                <a:latin typeface="Berton" panose="020B0604020202020204" charset="-94"/>
              </a:rPr>
              <a:t>Choices</a:t>
            </a:r>
            <a:r>
              <a:rPr lang="tr-TR" sz="2400" dirty="0">
                <a:latin typeface="Berton" panose="020B0604020202020204" charset="-94"/>
              </a:rPr>
              <a:t>, </a:t>
            </a:r>
            <a:r>
              <a:rPr lang="tr-TR" sz="2400" dirty="0" err="1">
                <a:latin typeface="Berton" panose="020B0604020202020204" charset="-94"/>
              </a:rPr>
              <a:t>Strong</a:t>
            </a:r>
            <a:r>
              <a:rPr lang="tr-TR" sz="2400" dirty="0">
                <a:latin typeface="Berton" panose="020B0604020202020204" charset="-94"/>
              </a:rPr>
              <a:t> </a:t>
            </a:r>
            <a:r>
              <a:rPr lang="tr-TR" sz="2400" dirty="0" err="1">
                <a:latin typeface="Berton" panose="020B0604020202020204" charset="-94"/>
              </a:rPr>
              <a:t>Futures</a:t>
            </a:r>
            <a:endParaRPr lang="tr-TR" sz="2400" dirty="0">
              <a:latin typeface="Berton" panose="020B0604020202020204" charset="-94"/>
            </a:endParaRPr>
          </a:p>
          <a:p>
            <a:r>
              <a:rPr lang="tr-TR" sz="2400" dirty="0">
                <a:latin typeface="Berton" panose="020B0604020202020204" charset="-94"/>
              </a:rPr>
              <a:t>   www.tuketicihareketi.com</a:t>
            </a:r>
          </a:p>
        </p:txBody>
      </p:sp>
      <p:sp>
        <p:nvSpPr>
          <p:cNvPr id="6" name="Metin kutusu 5">
            <a:extLst>
              <a:ext uri="{FF2B5EF4-FFF2-40B4-BE49-F238E27FC236}">
                <a16:creationId xmlns:a16="http://schemas.microsoft.com/office/drawing/2014/main" id="{19639F85-A83D-5B7B-E016-D0C44AECC91B}"/>
              </a:ext>
            </a:extLst>
          </p:cNvPr>
          <p:cNvSpPr txBox="1"/>
          <p:nvPr/>
        </p:nvSpPr>
        <p:spPr>
          <a:xfrm>
            <a:off x="12283471" y="6209272"/>
            <a:ext cx="6610232" cy="1569660"/>
          </a:xfrm>
          <a:prstGeom prst="rect">
            <a:avLst/>
          </a:prstGeom>
          <a:noFill/>
        </p:spPr>
        <p:txBody>
          <a:bodyPr wrap="square" rtlCol="0">
            <a:spAutoFit/>
          </a:bodyPr>
          <a:lstStyle/>
          <a:p>
            <a:r>
              <a:rPr lang="tr-TR" sz="3200" dirty="0">
                <a:solidFill>
                  <a:srgbClr val="FFC000"/>
                </a:solidFill>
                <a:latin typeface="Shadows Into Light Two" panose="020B0604020202020204" charset="0"/>
              </a:rPr>
              <a:t>Gelecekte tüketicilerin %70’i markaları yalnızca </a:t>
            </a:r>
            <a:r>
              <a:rPr lang="tr-TR" sz="3200" b="1" dirty="0">
                <a:solidFill>
                  <a:srgbClr val="FFC000"/>
                </a:solidFill>
                <a:latin typeface="Shadows Into Light Two" panose="020B0604020202020204" charset="0"/>
              </a:rPr>
              <a:t>etik değerlerine</a:t>
            </a:r>
            <a:r>
              <a:rPr lang="tr-TR" sz="3200" dirty="0">
                <a:solidFill>
                  <a:srgbClr val="FFC000"/>
                </a:solidFill>
                <a:latin typeface="Shadows Into Light Two" panose="020B0604020202020204" charset="0"/>
              </a:rPr>
              <a:t> göre tercih edecek </a:t>
            </a:r>
            <a:r>
              <a:rPr lang="tr-TR" sz="2400" dirty="0">
                <a:solidFill>
                  <a:srgbClr val="FFC000"/>
                </a:solidFill>
                <a:latin typeface="Shadows Into Light Two" panose="020B0604020202020204" charset="0"/>
              </a:rPr>
              <a:t>(</a:t>
            </a:r>
            <a:r>
              <a:rPr lang="tr-TR" sz="2400" b="1" i="1" dirty="0">
                <a:solidFill>
                  <a:srgbClr val="FFC000"/>
                </a:solidFill>
                <a:latin typeface="Shadows Into Light Two" panose="020B0604020202020204" charset="0"/>
              </a:rPr>
              <a:t>Forbes, 2023</a:t>
            </a:r>
            <a:r>
              <a:rPr lang="tr-TR" sz="2400" dirty="0">
                <a:solidFill>
                  <a:srgbClr val="FFC000"/>
                </a:solidFill>
                <a:latin typeface="Shadows Into Light Two" panose="020B0604020202020204" charset="0"/>
              </a:rPr>
              <a:t>))</a:t>
            </a:r>
          </a:p>
        </p:txBody>
      </p:sp>
    </p:spTree>
    <p:extLst>
      <p:ext uri="{BB962C8B-B14F-4D97-AF65-F5344CB8AC3E}">
        <p14:creationId xmlns:p14="http://schemas.microsoft.com/office/powerpoint/2010/main" val="38887533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75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wipe(down)">
                                      <p:cBhvr>
                                        <p:cTn id="7" dur="12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100"/>
                                  </p:stCondLst>
                                  <p:iterate type="lt">
                                    <p:tmPct val="10000"/>
                                  </p:iterate>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iterate type="lt">
                                    <p:tmPct val="10000"/>
                                  </p:iterate>
                                  <p:childTnLst>
                                    <p:set>
                                      <p:cBhvr>
                                        <p:cTn id="21" dur="1" fill="hold">
                                          <p:stCondLst>
                                            <p:cond delay="0"/>
                                          </p:stCondLst>
                                        </p:cTn>
                                        <p:tgtEl>
                                          <p:spTgt spid="15"/>
                                        </p:tgtEl>
                                        <p:attrNameLst>
                                          <p:attrName>style.visibility</p:attrName>
                                        </p:attrNameLst>
                                      </p:cBhvr>
                                      <p:to>
                                        <p:strVal val="visible"/>
                                      </p:to>
                                    </p:set>
                                    <p:animEffect transition="in" filter="circle(in)">
                                      <p:cBhvr>
                                        <p:cTn id="2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DB15"/>
        </a:solidFill>
        <a:effectLst/>
      </p:bgPr>
    </p:bg>
    <p:spTree>
      <p:nvGrpSpPr>
        <p:cNvPr id="1" name="">
          <a:extLst>
            <a:ext uri="{FF2B5EF4-FFF2-40B4-BE49-F238E27FC236}">
              <a16:creationId xmlns:a16="http://schemas.microsoft.com/office/drawing/2014/main" id="{E2C017F9-8113-D643-DC43-00EB8C09A036}"/>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9ACDF2D4-0296-4BA1-339C-4B8E058C7D34}"/>
              </a:ext>
            </a:extLst>
          </p:cNvPr>
          <p:cNvSpPr/>
          <p:nvPr/>
        </p:nvSpPr>
        <p:spPr>
          <a:xfrm>
            <a:off x="2894537" y="-953325"/>
            <a:ext cx="15915380" cy="11262186"/>
          </a:xfrm>
          <a:prstGeom prst="rect">
            <a:avLst/>
          </a:prstGeom>
          <a:solidFill>
            <a:srgbClr val="020301"/>
          </a:solidFill>
        </p:spPr>
        <p:txBody>
          <a:bodyPr/>
          <a:lstStyle/>
          <a:p>
            <a:pPr>
              <a:lnSpc>
                <a:spcPts val="7350"/>
              </a:lnSpc>
            </a:pPr>
            <a:endParaRPr lang="en-US" sz="4400" dirty="0">
              <a:solidFill>
                <a:srgbClr val="FFC000"/>
              </a:solidFill>
              <a:latin typeface="Book Antiqua" panose="02040602050305030304" pitchFamily="18" charset="0"/>
            </a:endParaRPr>
          </a:p>
        </p:txBody>
      </p:sp>
      <p:sp>
        <p:nvSpPr>
          <p:cNvPr id="3" name="Freeform 3">
            <a:extLst>
              <a:ext uri="{FF2B5EF4-FFF2-40B4-BE49-F238E27FC236}">
                <a16:creationId xmlns:a16="http://schemas.microsoft.com/office/drawing/2014/main" id="{AE972EF0-312D-51C9-6868-D7309B28255B}"/>
              </a:ext>
            </a:extLst>
          </p:cNvPr>
          <p:cNvSpPr/>
          <p:nvPr/>
        </p:nvSpPr>
        <p:spPr>
          <a:xfrm>
            <a:off x="-6080519" y="-728686"/>
            <a:ext cx="8044139" cy="11382457"/>
          </a:xfrm>
          <a:custGeom>
            <a:avLst/>
            <a:gdLst/>
            <a:ahLst/>
            <a:cxnLst/>
            <a:rect l="l" t="t" r="r" b="b"/>
            <a:pathLst>
              <a:path w="8044139" h="11382457">
                <a:moveTo>
                  <a:pt x="0" y="0"/>
                </a:moveTo>
                <a:lnTo>
                  <a:pt x="8044139" y="0"/>
                </a:lnTo>
                <a:lnTo>
                  <a:pt x="8044139" y="11382456"/>
                </a:lnTo>
                <a:lnTo>
                  <a:pt x="0" y="11382456"/>
                </a:lnTo>
                <a:lnTo>
                  <a:pt x="0" y="0"/>
                </a:lnTo>
                <a:close/>
              </a:path>
            </a:pathLst>
          </a:custGeom>
          <a:blipFill>
            <a:blip r:embed="rId2"/>
            <a:stretch>
              <a:fillRect l="-36" r="-36"/>
            </a:stretch>
          </a:blipFill>
        </p:spPr>
        <p:txBody>
          <a:bodyPr/>
          <a:lstStyle/>
          <a:p>
            <a:endParaRPr lang="tr-TR"/>
          </a:p>
        </p:txBody>
      </p:sp>
      <p:grpSp>
        <p:nvGrpSpPr>
          <p:cNvPr id="4" name="Group 4">
            <a:extLst>
              <a:ext uri="{FF2B5EF4-FFF2-40B4-BE49-F238E27FC236}">
                <a16:creationId xmlns:a16="http://schemas.microsoft.com/office/drawing/2014/main" id="{96F8D6CB-F85C-B5EF-DBF8-FB5FA0F3D69D}"/>
              </a:ext>
            </a:extLst>
          </p:cNvPr>
          <p:cNvGrpSpPr/>
          <p:nvPr/>
        </p:nvGrpSpPr>
        <p:grpSpPr>
          <a:xfrm>
            <a:off x="0" y="7663815"/>
            <a:ext cx="2623185" cy="2623185"/>
            <a:chOff x="0" y="0"/>
            <a:chExt cx="812800" cy="812800"/>
          </a:xfrm>
        </p:grpSpPr>
        <p:sp>
          <p:nvSpPr>
            <p:cNvPr id="5" name="Freeform 5">
              <a:extLst>
                <a:ext uri="{FF2B5EF4-FFF2-40B4-BE49-F238E27FC236}">
                  <a16:creationId xmlns:a16="http://schemas.microsoft.com/office/drawing/2014/main" id="{EA8EDC58-2FBC-A83E-94DD-30708564B59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a:stretch>
            </a:blipFill>
          </p:spPr>
          <p:txBody>
            <a:bodyPr/>
            <a:lstStyle/>
            <a:p>
              <a:endParaRPr lang="tr-TR"/>
            </a:p>
          </p:txBody>
        </p:sp>
      </p:grpSp>
      <p:sp>
        <p:nvSpPr>
          <p:cNvPr id="7" name="TextBox 7">
            <a:extLst>
              <a:ext uri="{FF2B5EF4-FFF2-40B4-BE49-F238E27FC236}">
                <a16:creationId xmlns:a16="http://schemas.microsoft.com/office/drawing/2014/main" id="{F9870028-DCF4-98AE-9382-60EF93B15E7A}"/>
              </a:ext>
            </a:extLst>
          </p:cNvPr>
          <p:cNvSpPr txBox="1"/>
          <p:nvPr/>
        </p:nvSpPr>
        <p:spPr>
          <a:xfrm>
            <a:off x="70128" y="6090111"/>
            <a:ext cx="2482930" cy="280670"/>
          </a:xfrm>
          <a:prstGeom prst="rect">
            <a:avLst/>
          </a:prstGeom>
        </p:spPr>
        <p:txBody>
          <a:bodyPr lIns="0" tIns="0" rIns="0" bIns="0" rtlCol="0" anchor="t">
            <a:spAutoFit/>
          </a:bodyPr>
          <a:lstStyle/>
          <a:p>
            <a:pPr algn="ctr">
              <a:lnSpc>
                <a:spcPts val="2380"/>
              </a:lnSpc>
            </a:pPr>
            <a:r>
              <a:rPr lang="en-US" sz="1700">
                <a:solidFill>
                  <a:srgbClr val="020301"/>
                </a:solidFill>
                <a:latin typeface="Berton"/>
                <a:ea typeface="Berton"/>
                <a:cs typeface="Berton"/>
                <a:sym typeface="Berton"/>
              </a:rPr>
              <a:t>TÜKETİCİ HAREKETİ</a:t>
            </a:r>
          </a:p>
        </p:txBody>
      </p:sp>
      <p:sp>
        <p:nvSpPr>
          <p:cNvPr id="8" name="TextBox 8">
            <a:extLst>
              <a:ext uri="{FF2B5EF4-FFF2-40B4-BE49-F238E27FC236}">
                <a16:creationId xmlns:a16="http://schemas.microsoft.com/office/drawing/2014/main" id="{88E36A14-D7E8-0263-6CBE-43EFA1FA48FF}"/>
              </a:ext>
            </a:extLst>
          </p:cNvPr>
          <p:cNvSpPr txBox="1"/>
          <p:nvPr/>
        </p:nvSpPr>
        <p:spPr>
          <a:xfrm>
            <a:off x="156150" y="6614330"/>
            <a:ext cx="2310884" cy="306705"/>
          </a:xfrm>
          <a:prstGeom prst="rect">
            <a:avLst/>
          </a:prstGeom>
        </p:spPr>
        <p:txBody>
          <a:bodyPr lIns="0" tIns="0" rIns="0" bIns="0" rtlCol="0" anchor="t">
            <a:spAutoFit/>
          </a:bodyPr>
          <a:lstStyle/>
          <a:p>
            <a:pPr algn="ctr">
              <a:lnSpc>
                <a:spcPts val="2520"/>
              </a:lnSpc>
            </a:pPr>
            <a:r>
              <a:rPr lang="en-US" sz="1800">
                <a:solidFill>
                  <a:srgbClr val="292827"/>
                </a:solidFill>
                <a:latin typeface="Shadows Into Light Two"/>
                <a:ea typeface="Shadows Into Light Two"/>
                <a:cs typeface="Shadows Into Light Two"/>
                <a:sym typeface="Shadows Into Light Two"/>
              </a:rPr>
              <a:t>Hakkını savun, sesini duyur</a:t>
            </a:r>
          </a:p>
        </p:txBody>
      </p:sp>
      <p:sp>
        <p:nvSpPr>
          <p:cNvPr id="9" name="Akış Çizelgesi: Çok Sayıda Belge 8">
            <a:extLst>
              <a:ext uri="{FF2B5EF4-FFF2-40B4-BE49-F238E27FC236}">
                <a16:creationId xmlns:a16="http://schemas.microsoft.com/office/drawing/2014/main" id="{FF822B90-EEB4-D856-0F26-DE45EE45835F}"/>
              </a:ext>
            </a:extLst>
          </p:cNvPr>
          <p:cNvSpPr/>
          <p:nvPr/>
        </p:nvSpPr>
        <p:spPr>
          <a:xfrm rot="10800000">
            <a:off x="12264397" y="7553503"/>
            <a:ext cx="6248400" cy="3558370"/>
          </a:xfrm>
          <a:prstGeom prst="flowChartMultidocumen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Resim 9" descr="bilgisayar, kişi, şahıs, teknoloji, metin içeren bir resim&#10;&#10;Yapay zeka tarafından oluşturulmuş içerik yanlış olabilir.">
            <a:extLst>
              <a:ext uri="{FF2B5EF4-FFF2-40B4-BE49-F238E27FC236}">
                <a16:creationId xmlns:a16="http://schemas.microsoft.com/office/drawing/2014/main" id="{8D5A12A4-AA7A-BC71-7800-06164EDCEE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691835"/>
            <a:ext cx="8471579" cy="5044440"/>
          </a:xfrm>
          <a:prstGeom prst="rect">
            <a:avLst/>
          </a:prstGeom>
          <a:solidFill>
            <a:srgbClr val="FFFFFF">
              <a:shade val="85000"/>
            </a:srgbClr>
          </a:solidFill>
          <a:ln w="101600" cap="sq">
            <a:solidFill>
              <a:srgbClr val="FFC000"/>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11" name="Metin kutusu 10">
            <a:extLst>
              <a:ext uri="{FF2B5EF4-FFF2-40B4-BE49-F238E27FC236}">
                <a16:creationId xmlns:a16="http://schemas.microsoft.com/office/drawing/2014/main" id="{1FB94EE2-DD96-6E83-9A95-3F516EA7BD46}"/>
              </a:ext>
            </a:extLst>
          </p:cNvPr>
          <p:cNvSpPr txBox="1"/>
          <p:nvPr/>
        </p:nvSpPr>
        <p:spPr>
          <a:xfrm>
            <a:off x="13670789" y="9101855"/>
            <a:ext cx="5105400" cy="830997"/>
          </a:xfrm>
          <a:prstGeom prst="rect">
            <a:avLst/>
          </a:prstGeom>
          <a:noFill/>
        </p:spPr>
        <p:txBody>
          <a:bodyPr wrap="square" rtlCol="0">
            <a:spAutoFit/>
          </a:bodyPr>
          <a:lstStyle/>
          <a:p>
            <a:r>
              <a:rPr lang="tr-TR" sz="2400" dirty="0" err="1">
                <a:latin typeface="Berton" panose="020B0604020202020204" charset="-94"/>
              </a:rPr>
              <a:t>Fair</a:t>
            </a:r>
            <a:r>
              <a:rPr lang="tr-TR" sz="2400" dirty="0">
                <a:latin typeface="Berton" panose="020B0604020202020204" charset="-94"/>
              </a:rPr>
              <a:t> </a:t>
            </a:r>
            <a:r>
              <a:rPr lang="tr-TR" sz="2400" dirty="0" err="1">
                <a:latin typeface="Berton" panose="020B0604020202020204" charset="-94"/>
              </a:rPr>
              <a:t>Choices</a:t>
            </a:r>
            <a:r>
              <a:rPr lang="tr-TR" sz="2400" dirty="0">
                <a:latin typeface="Berton" panose="020B0604020202020204" charset="-94"/>
              </a:rPr>
              <a:t>, </a:t>
            </a:r>
            <a:r>
              <a:rPr lang="tr-TR" sz="2400" dirty="0" err="1">
                <a:latin typeface="Berton" panose="020B0604020202020204" charset="-94"/>
              </a:rPr>
              <a:t>Strong</a:t>
            </a:r>
            <a:r>
              <a:rPr lang="tr-TR" sz="2400" dirty="0">
                <a:latin typeface="Berton" panose="020B0604020202020204" charset="-94"/>
              </a:rPr>
              <a:t> </a:t>
            </a:r>
            <a:r>
              <a:rPr lang="tr-TR" sz="2400" dirty="0" err="1">
                <a:latin typeface="Berton" panose="020B0604020202020204" charset="-94"/>
              </a:rPr>
              <a:t>Futures</a:t>
            </a:r>
            <a:endParaRPr lang="tr-TR" sz="2400" dirty="0">
              <a:latin typeface="Berton" panose="020B0604020202020204" charset="-94"/>
            </a:endParaRPr>
          </a:p>
          <a:p>
            <a:r>
              <a:rPr lang="tr-TR" sz="2400" dirty="0">
                <a:latin typeface="Berton" panose="020B0604020202020204" charset="-94"/>
              </a:rPr>
              <a:t>   www.tuketicihareketi.com</a:t>
            </a:r>
          </a:p>
        </p:txBody>
      </p:sp>
      <p:sp>
        <p:nvSpPr>
          <p:cNvPr id="12" name="Metin kutusu 11">
            <a:extLst>
              <a:ext uri="{FF2B5EF4-FFF2-40B4-BE49-F238E27FC236}">
                <a16:creationId xmlns:a16="http://schemas.microsoft.com/office/drawing/2014/main" id="{BE62E435-BC17-C814-96FC-318A0029EFC5}"/>
              </a:ext>
            </a:extLst>
          </p:cNvPr>
          <p:cNvSpPr txBox="1"/>
          <p:nvPr/>
        </p:nvSpPr>
        <p:spPr>
          <a:xfrm>
            <a:off x="5004495" y="4699243"/>
            <a:ext cx="6962782" cy="5632311"/>
          </a:xfrm>
          <a:prstGeom prst="rect">
            <a:avLst/>
          </a:prstGeom>
          <a:noFill/>
        </p:spPr>
        <p:txBody>
          <a:bodyPr wrap="square" rtlCol="0">
            <a:spAutoFit/>
          </a:bodyPr>
          <a:lstStyle/>
          <a:p>
            <a:r>
              <a:rPr lang="tr-TR" sz="2400" dirty="0">
                <a:solidFill>
                  <a:srgbClr val="FFC000"/>
                </a:solidFill>
                <a:latin typeface="Berton" panose="020B0604020202020204" charset="-94"/>
              </a:rPr>
              <a:t>Dijital çağ, tüketici haklarını yeniden tanımlıyor. Artık sadece aldığımız ürünlerin kalitesini değil, veri güvenliğimizi, algoritmik şeffaflığı, dijital mahremiyetimizi ve genç nesillerin sağlığını da korumak zorundayız. Bu hakların hayata geçirilmesi, hem bireyler hem de toplum olarak daha güvenli, adil ve özgür bir dijital gelecek inşa etmemizi sağlayacaktır.</a:t>
            </a:r>
          </a:p>
          <a:p>
            <a:endParaRPr lang="tr-TR" sz="2400" dirty="0">
              <a:solidFill>
                <a:srgbClr val="FFC000"/>
              </a:solidFill>
              <a:latin typeface="Berton" panose="020B0604020202020204" charset="-94"/>
            </a:endParaRPr>
          </a:p>
          <a:p>
            <a:r>
              <a:rPr lang="tr-TR" sz="2400" b="1" i="1" dirty="0">
                <a:solidFill>
                  <a:srgbClr val="FFC000"/>
                </a:solidFill>
                <a:latin typeface="Berton" panose="020B0604020202020204" charset="-94"/>
              </a:rPr>
              <a:t>Unutmayın</a:t>
            </a:r>
            <a:r>
              <a:rPr lang="tr-TR" sz="2400" b="1" dirty="0">
                <a:solidFill>
                  <a:srgbClr val="FFC000"/>
                </a:solidFill>
                <a:latin typeface="Berton" panose="020B0604020202020204" charset="-94"/>
              </a:rPr>
              <a:t>:</a:t>
            </a:r>
            <a:r>
              <a:rPr lang="tr-TR" sz="2400" dirty="0">
                <a:solidFill>
                  <a:srgbClr val="FFC000"/>
                </a:solidFill>
                <a:latin typeface="Berton" panose="020B0604020202020204" charset="-94"/>
              </a:rPr>
              <a:t> Teknoloji, hayatımızı kolaylaştırmalı, ancak haklarımızı ve özgürlüklerimizi sınırlandırmamalı. Yeni nesil tüketici hakları, bu dengeyi kurmak için kritik bir adımdır.</a:t>
            </a:r>
          </a:p>
          <a:p>
            <a:endParaRPr lang="tr-TR" sz="2400" dirty="0">
              <a:solidFill>
                <a:srgbClr val="FFC000"/>
              </a:solidFill>
            </a:endParaRPr>
          </a:p>
        </p:txBody>
      </p:sp>
    </p:spTree>
    <p:extLst>
      <p:ext uri="{BB962C8B-B14F-4D97-AF65-F5344CB8AC3E}">
        <p14:creationId xmlns:p14="http://schemas.microsoft.com/office/powerpoint/2010/main" val="128966113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3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iterate type="wd">
                                    <p:tmPct val="10000"/>
                                  </p:iterate>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DB15"/>
        </a:solidFill>
        <a:effectLst/>
      </p:bgPr>
    </p:bg>
    <p:spTree>
      <p:nvGrpSpPr>
        <p:cNvPr id="1" name="">
          <a:extLst>
            <a:ext uri="{FF2B5EF4-FFF2-40B4-BE49-F238E27FC236}">
              <a16:creationId xmlns:a16="http://schemas.microsoft.com/office/drawing/2014/main" id="{B628372C-0E43-B43D-6AAD-47ECEAD48865}"/>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6C779E4A-6502-422C-B78C-07069ADEC5B1}"/>
              </a:ext>
            </a:extLst>
          </p:cNvPr>
          <p:cNvSpPr/>
          <p:nvPr/>
        </p:nvSpPr>
        <p:spPr>
          <a:xfrm>
            <a:off x="2623185" y="14366"/>
            <a:ext cx="15915380" cy="11262186"/>
          </a:xfrm>
          <a:prstGeom prst="rect">
            <a:avLst/>
          </a:prstGeom>
          <a:solidFill>
            <a:srgbClr val="020301"/>
          </a:solidFill>
        </p:spPr>
        <p:txBody>
          <a:bodyPr/>
          <a:lstStyle/>
          <a:p>
            <a:pPr>
              <a:lnSpc>
                <a:spcPts val="7350"/>
              </a:lnSpc>
            </a:pPr>
            <a:endParaRPr lang="en-US" sz="4400" dirty="0">
              <a:solidFill>
                <a:srgbClr val="FFC000"/>
              </a:solidFill>
              <a:latin typeface="Book Antiqua" panose="02040602050305030304" pitchFamily="18" charset="0"/>
            </a:endParaRPr>
          </a:p>
        </p:txBody>
      </p:sp>
      <p:sp>
        <p:nvSpPr>
          <p:cNvPr id="3" name="Freeform 3">
            <a:extLst>
              <a:ext uri="{FF2B5EF4-FFF2-40B4-BE49-F238E27FC236}">
                <a16:creationId xmlns:a16="http://schemas.microsoft.com/office/drawing/2014/main" id="{443768FF-10E6-1A47-B073-B08F35EF97BF}"/>
              </a:ext>
            </a:extLst>
          </p:cNvPr>
          <p:cNvSpPr/>
          <p:nvPr/>
        </p:nvSpPr>
        <p:spPr>
          <a:xfrm>
            <a:off x="-6080519" y="-728686"/>
            <a:ext cx="8044139" cy="11382457"/>
          </a:xfrm>
          <a:custGeom>
            <a:avLst/>
            <a:gdLst/>
            <a:ahLst/>
            <a:cxnLst/>
            <a:rect l="l" t="t" r="r" b="b"/>
            <a:pathLst>
              <a:path w="8044139" h="11382457">
                <a:moveTo>
                  <a:pt x="0" y="0"/>
                </a:moveTo>
                <a:lnTo>
                  <a:pt x="8044139" y="0"/>
                </a:lnTo>
                <a:lnTo>
                  <a:pt x="8044139" y="11382456"/>
                </a:lnTo>
                <a:lnTo>
                  <a:pt x="0" y="11382456"/>
                </a:lnTo>
                <a:lnTo>
                  <a:pt x="0" y="0"/>
                </a:lnTo>
                <a:close/>
              </a:path>
            </a:pathLst>
          </a:custGeom>
          <a:blipFill>
            <a:blip r:embed="rId2"/>
            <a:stretch>
              <a:fillRect l="-36" r="-36"/>
            </a:stretch>
          </a:blipFill>
        </p:spPr>
        <p:txBody>
          <a:bodyPr/>
          <a:lstStyle/>
          <a:p>
            <a:endParaRPr lang="tr-TR"/>
          </a:p>
        </p:txBody>
      </p:sp>
      <p:grpSp>
        <p:nvGrpSpPr>
          <p:cNvPr id="4" name="Group 4">
            <a:extLst>
              <a:ext uri="{FF2B5EF4-FFF2-40B4-BE49-F238E27FC236}">
                <a16:creationId xmlns:a16="http://schemas.microsoft.com/office/drawing/2014/main" id="{2D7888C9-1254-2AB4-412B-DE9AB6FB14A0}"/>
              </a:ext>
            </a:extLst>
          </p:cNvPr>
          <p:cNvGrpSpPr/>
          <p:nvPr/>
        </p:nvGrpSpPr>
        <p:grpSpPr>
          <a:xfrm>
            <a:off x="0" y="7663815"/>
            <a:ext cx="2623185" cy="2623185"/>
            <a:chOff x="0" y="0"/>
            <a:chExt cx="812800" cy="812800"/>
          </a:xfrm>
        </p:grpSpPr>
        <p:sp>
          <p:nvSpPr>
            <p:cNvPr id="5" name="Freeform 5">
              <a:extLst>
                <a:ext uri="{FF2B5EF4-FFF2-40B4-BE49-F238E27FC236}">
                  <a16:creationId xmlns:a16="http://schemas.microsoft.com/office/drawing/2014/main" id="{51DEA8E6-EC3A-5BC2-F921-0A295A4796D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a:stretch>
            </a:blipFill>
          </p:spPr>
          <p:txBody>
            <a:bodyPr/>
            <a:lstStyle/>
            <a:p>
              <a:endParaRPr lang="tr-TR"/>
            </a:p>
          </p:txBody>
        </p:sp>
      </p:grpSp>
      <p:sp>
        <p:nvSpPr>
          <p:cNvPr id="7" name="TextBox 7">
            <a:extLst>
              <a:ext uri="{FF2B5EF4-FFF2-40B4-BE49-F238E27FC236}">
                <a16:creationId xmlns:a16="http://schemas.microsoft.com/office/drawing/2014/main" id="{BDF3F670-D943-F5A5-082E-2B88EDB01825}"/>
              </a:ext>
            </a:extLst>
          </p:cNvPr>
          <p:cNvSpPr txBox="1"/>
          <p:nvPr/>
        </p:nvSpPr>
        <p:spPr>
          <a:xfrm>
            <a:off x="70128" y="6090111"/>
            <a:ext cx="2482930" cy="280670"/>
          </a:xfrm>
          <a:prstGeom prst="rect">
            <a:avLst/>
          </a:prstGeom>
        </p:spPr>
        <p:txBody>
          <a:bodyPr lIns="0" tIns="0" rIns="0" bIns="0" rtlCol="0" anchor="t">
            <a:spAutoFit/>
          </a:bodyPr>
          <a:lstStyle/>
          <a:p>
            <a:pPr algn="ctr">
              <a:lnSpc>
                <a:spcPts val="2380"/>
              </a:lnSpc>
            </a:pPr>
            <a:r>
              <a:rPr lang="en-US" sz="1700">
                <a:solidFill>
                  <a:srgbClr val="020301"/>
                </a:solidFill>
                <a:latin typeface="Berton"/>
                <a:ea typeface="Berton"/>
                <a:cs typeface="Berton"/>
                <a:sym typeface="Berton"/>
              </a:rPr>
              <a:t>TÜKETİCİ HAREKETİ</a:t>
            </a:r>
          </a:p>
        </p:txBody>
      </p:sp>
      <p:sp>
        <p:nvSpPr>
          <p:cNvPr id="8" name="TextBox 8">
            <a:extLst>
              <a:ext uri="{FF2B5EF4-FFF2-40B4-BE49-F238E27FC236}">
                <a16:creationId xmlns:a16="http://schemas.microsoft.com/office/drawing/2014/main" id="{DBD8C7A6-D5C2-EAFC-8333-77BBB430DEB7}"/>
              </a:ext>
            </a:extLst>
          </p:cNvPr>
          <p:cNvSpPr txBox="1"/>
          <p:nvPr/>
        </p:nvSpPr>
        <p:spPr>
          <a:xfrm>
            <a:off x="156150" y="6614330"/>
            <a:ext cx="2310884" cy="306705"/>
          </a:xfrm>
          <a:prstGeom prst="rect">
            <a:avLst/>
          </a:prstGeom>
        </p:spPr>
        <p:txBody>
          <a:bodyPr lIns="0" tIns="0" rIns="0" bIns="0" rtlCol="0" anchor="t">
            <a:spAutoFit/>
          </a:bodyPr>
          <a:lstStyle/>
          <a:p>
            <a:pPr algn="ctr">
              <a:lnSpc>
                <a:spcPts val="2520"/>
              </a:lnSpc>
            </a:pPr>
            <a:r>
              <a:rPr lang="en-US" sz="1800">
                <a:solidFill>
                  <a:srgbClr val="292827"/>
                </a:solidFill>
                <a:latin typeface="Shadows Into Light Two"/>
                <a:ea typeface="Shadows Into Light Two"/>
                <a:cs typeface="Shadows Into Light Two"/>
                <a:sym typeface="Shadows Into Light Two"/>
              </a:rPr>
              <a:t>Hakkını savun, sesini duyur</a:t>
            </a:r>
          </a:p>
        </p:txBody>
      </p:sp>
      <p:sp>
        <p:nvSpPr>
          <p:cNvPr id="9" name="Akış Çizelgesi: Çok Sayıda Belge 8">
            <a:extLst>
              <a:ext uri="{FF2B5EF4-FFF2-40B4-BE49-F238E27FC236}">
                <a16:creationId xmlns:a16="http://schemas.microsoft.com/office/drawing/2014/main" id="{42F5DD89-82DE-563C-D977-13698B6D4D75}"/>
              </a:ext>
            </a:extLst>
          </p:cNvPr>
          <p:cNvSpPr/>
          <p:nvPr/>
        </p:nvSpPr>
        <p:spPr>
          <a:xfrm rot="10800000">
            <a:off x="12264397" y="7553503"/>
            <a:ext cx="6248400" cy="3558370"/>
          </a:xfrm>
          <a:prstGeom prst="flowChartMultidocumen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Metin kutusu 9">
            <a:extLst>
              <a:ext uri="{FF2B5EF4-FFF2-40B4-BE49-F238E27FC236}">
                <a16:creationId xmlns:a16="http://schemas.microsoft.com/office/drawing/2014/main" id="{F9A1B111-8FB0-49DB-C745-F16952576CC1}"/>
              </a:ext>
            </a:extLst>
          </p:cNvPr>
          <p:cNvSpPr txBox="1"/>
          <p:nvPr/>
        </p:nvSpPr>
        <p:spPr>
          <a:xfrm>
            <a:off x="5334000" y="4220170"/>
            <a:ext cx="8229600" cy="923330"/>
          </a:xfrm>
          <a:prstGeom prst="rect">
            <a:avLst/>
          </a:prstGeom>
          <a:noFill/>
        </p:spPr>
        <p:txBody>
          <a:bodyPr wrap="square" rtlCol="0">
            <a:spAutoFit/>
          </a:bodyPr>
          <a:lstStyle/>
          <a:p>
            <a:r>
              <a:rPr lang="tr-TR" sz="5400" dirty="0">
                <a:solidFill>
                  <a:srgbClr val="FFC000"/>
                </a:solidFill>
                <a:latin typeface="Berton" panose="020B0604020202020204" charset="-94"/>
              </a:rPr>
              <a:t>          TEŞEKKÜRLER</a:t>
            </a:r>
          </a:p>
        </p:txBody>
      </p:sp>
      <p:sp>
        <p:nvSpPr>
          <p:cNvPr id="11" name="Metin kutusu 10">
            <a:extLst>
              <a:ext uri="{FF2B5EF4-FFF2-40B4-BE49-F238E27FC236}">
                <a16:creationId xmlns:a16="http://schemas.microsoft.com/office/drawing/2014/main" id="{7B82DFB4-F209-BBC1-7DA2-C3287080A35B}"/>
              </a:ext>
            </a:extLst>
          </p:cNvPr>
          <p:cNvSpPr txBox="1"/>
          <p:nvPr/>
        </p:nvSpPr>
        <p:spPr>
          <a:xfrm>
            <a:off x="13846435" y="8572500"/>
            <a:ext cx="4442814" cy="1200329"/>
          </a:xfrm>
          <a:prstGeom prst="rect">
            <a:avLst/>
          </a:prstGeom>
          <a:noFill/>
        </p:spPr>
        <p:txBody>
          <a:bodyPr wrap="square" rtlCol="0">
            <a:spAutoFit/>
          </a:bodyPr>
          <a:lstStyle/>
          <a:p>
            <a:r>
              <a:rPr lang="tr-TR" sz="2400" dirty="0">
                <a:latin typeface="Berton" panose="020B0604020202020204" charset="-94"/>
              </a:rPr>
              <a:t>           Cüneyt KÖŞE</a:t>
            </a:r>
          </a:p>
          <a:p>
            <a:r>
              <a:rPr lang="tr-TR" sz="2400" dirty="0">
                <a:latin typeface="Berton" panose="020B0604020202020204" charset="-94"/>
              </a:rPr>
              <a:t>         GENEL BAŞKAN</a:t>
            </a:r>
          </a:p>
          <a:p>
            <a:r>
              <a:rPr lang="tr-TR" sz="2400" dirty="0">
                <a:latin typeface="Berton" panose="020B0604020202020204" charset="-94"/>
              </a:rPr>
              <a:t>    TÜKETİCİ HAREKETİ</a:t>
            </a:r>
          </a:p>
        </p:txBody>
      </p:sp>
    </p:spTree>
    <p:extLst>
      <p:ext uri="{BB962C8B-B14F-4D97-AF65-F5344CB8AC3E}">
        <p14:creationId xmlns:p14="http://schemas.microsoft.com/office/powerpoint/2010/main" val="2597704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additive="base">
                                        <p:cTn id="7" dur="3000" fill="hold"/>
                                        <p:tgtEl>
                                          <p:spTgt spid="10"/>
                                        </p:tgtEl>
                                        <p:attrNameLst>
                                          <p:attrName>ppt_x</p:attrName>
                                        </p:attrNameLst>
                                      </p:cBhvr>
                                      <p:tavLst>
                                        <p:tav tm="0">
                                          <p:val>
                                            <p:strVal val="#ppt_x"/>
                                          </p:val>
                                        </p:tav>
                                        <p:tav tm="100000">
                                          <p:val>
                                            <p:strVal val="#ppt_x"/>
                                          </p:val>
                                        </p:tav>
                                      </p:tavLst>
                                    </p:anim>
                                    <p:anim calcmode="lin" valueType="num">
                                      <p:cBhvr additive="base">
                                        <p:cTn id="8" dur="3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iterate type="wd">
                                    <p:tmPct val="5000"/>
                                  </p:iterate>
                                  <p:childTnLst>
                                    <p:set>
                                      <p:cBhvr>
                                        <p:cTn id="12" dur="1" fill="hold">
                                          <p:stCondLst>
                                            <p:cond delay="0"/>
                                          </p:stCondLst>
                                        </p:cTn>
                                        <p:tgtEl>
                                          <p:spTgt spid="11"/>
                                        </p:tgtEl>
                                        <p:attrNameLst>
                                          <p:attrName>style.visibility</p:attrName>
                                        </p:attrNameLst>
                                      </p:cBhvr>
                                      <p:to>
                                        <p:strVal val="visible"/>
                                      </p:to>
                                    </p:set>
                                    <p:anim calcmode="lin" valueType="num">
                                      <p:cBhvr>
                                        <p:cTn id="13" dur="2000" fill="hold"/>
                                        <p:tgtEl>
                                          <p:spTgt spid="11"/>
                                        </p:tgtEl>
                                        <p:attrNameLst>
                                          <p:attrName>ppt_w</p:attrName>
                                        </p:attrNameLst>
                                      </p:cBhvr>
                                      <p:tavLst>
                                        <p:tav tm="0">
                                          <p:val>
                                            <p:fltVal val="0"/>
                                          </p:val>
                                        </p:tav>
                                        <p:tav tm="100000">
                                          <p:val>
                                            <p:strVal val="#ppt_w"/>
                                          </p:val>
                                        </p:tav>
                                      </p:tavLst>
                                    </p:anim>
                                    <p:anim calcmode="lin" valueType="num">
                                      <p:cBhvr>
                                        <p:cTn id="14" dur="2000" fill="hold"/>
                                        <p:tgtEl>
                                          <p:spTgt spid="11"/>
                                        </p:tgtEl>
                                        <p:attrNameLst>
                                          <p:attrName>ppt_h</p:attrName>
                                        </p:attrNameLst>
                                      </p:cBhvr>
                                      <p:tavLst>
                                        <p:tav tm="0">
                                          <p:val>
                                            <p:fltVal val="0"/>
                                          </p:val>
                                        </p:tav>
                                        <p:tav tm="100000">
                                          <p:val>
                                            <p:strVal val="#ppt_h"/>
                                          </p:val>
                                        </p:tav>
                                      </p:tavLst>
                                    </p:anim>
                                    <p:anim calcmode="lin" valueType="num">
                                      <p:cBhvr>
                                        <p:cTn id="15" dur="2000" fill="hold"/>
                                        <p:tgtEl>
                                          <p:spTgt spid="11"/>
                                        </p:tgtEl>
                                        <p:attrNameLst>
                                          <p:attrName>style.rotation</p:attrName>
                                        </p:attrNameLst>
                                      </p:cBhvr>
                                      <p:tavLst>
                                        <p:tav tm="0">
                                          <p:val>
                                            <p:fltVal val="90"/>
                                          </p:val>
                                        </p:tav>
                                        <p:tav tm="100000">
                                          <p:val>
                                            <p:fltVal val="0"/>
                                          </p:val>
                                        </p:tav>
                                      </p:tavLst>
                                    </p:anim>
                                    <p:animEffect transition="in" filter="fade">
                                      <p:cBhvr>
                                        <p:cTn id="1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DB15"/>
        </a:solidFill>
        <a:effectLst/>
      </p:bgPr>
    </p:bg>
    <p:spTree>
      <p:nvGrpSpPr>
        <p:cNvPr id="1" name="">
          <a:extLst>
            <a:ext uri="{FF2B5EF4-FFF2-40B4-BE49-F238E27FC236}">
              <a16:creationId xmlns:a16="http://schemas.microsoft.com/office/drawing/2014/main" id="{B39A8B8E-EACE-FFF8-DC83-A5B5BF001DA6}"/>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41F1205D-196E-CB62-43DE-D01AEF1698AA}"/>
              </a:ext>
            </a:extLst>
          </p:cNvPr>
          <p:cNvSpPr/>
          <p:nvPr/>
        </p:nvSpPr>
        <p:spPr>
          <a:xfrm>
            <a:off x="2971800" y="-989552"/>
            <a:ext cx="15915380" cy="11262186"/>
          </a:xfrm>
          <a:prstGeom prst="rect">
            <a:avLst/>
          </a:prstGeom>
          <a:solidFill>
            <a:srgbClr val="020301"/>
          </a:solidFill>
        </p:spPr>
        <p:txBody>
          <a:bodyPr/>
          <a:lstStyle/>
          <a:p>
            <a:pPr>
              <a:lnSpc>
                <a:spcPts val="7350"/>
              </a:lnSpc>
            </a:pPr>
            <a:endParaRPr lang="en-US" sz="4400" dirty="0">
              <a:solidFill>
                <a:srgbClr val="FFC000"/>
              </a:solidFill>
              <a:latin typeface="Book Antiqua" panose="02040602050305030304" pitchFamily="18" charset="0"/>
            </a:endParaRPr>
          </a:p>
        </p:txBody>
      </p:sp>
      <p:sp>
        <p:nvSpPr>
          <p:cNvPr id="3" name="Freeform 3">
            <a:extLst>
              <a:ext uri="{FF2B5EF4-FFF2-40B4-BE49-F238E27FC236}">
                <a16:creationId xmlns:a16="http://schemas.microsoft.com/office/drawing/2014/main" id="{A229DBA5-09AB-F63E-DEC9-4E42F05C3D7D}"/>
              </a:ext>
            </a:extLst>
          </p:cNvPr>
          <p:cNvSpPr/>
          <p:nvPr/>
        </p:nvSpPr>
        <p:spPr>
          <a:xfrm>
            <a:off x="-6080519" y="-728686"/>
            <a:ext cx="8044139" cy="11382457"/>
          </a:xfrm>
          <a:custGeom>
            <a:avLst/>
            <a:gdLst/>
            <a:ahLst/>
            <a:cxnLst/>
            <a:rect l="l" t="t" r="r" b="b"/>
            <a:pathLst>
              <a:path w="8044139" h="11382457">
                <a:moveTo>
                  <a:pt x="0" y="0"/>
                </a:moveTo>
                <a:lnTo>
                  <a:pt x="8044139" y="0"/>
                </a:lnTo>
                <a:lnTo>
                  <a:pt x="8044139" y="11382456"/>
                </a:lnTo>
                <a:lnTo>
                  <a:pt x="0" y="11382456"/>
                </a:lnTo>
                <a:lnTo>
                  <a:pt x="0" y="0"/>
                </a:lnTo>
                <a:close/>
              </a:path>
            </a:pathLst>
          </a:custGeom>
          <a:blipFill>
            <a:blip r:embed="rId2"/>
            <a:stretch>
              <a:fillRect l="-36" r="-36"/>
            </a:stretch>
          </a:blipFill>
        </p:spPr>
        <p:txBody>
          <a:bodyPr/>
          <a:lstStyle/>
          <a:p>
            <a:endParaRPr lang="tr-TR"/>
          </a:p>
        </p:txBody>
      </p:sp>
      <p:grpSp>
        <p:nvGrpSpPr>
          <p:cNvPr id="4" name="Group 4">
            <a:extLst>
              <a:ext uri="{FF2B5EF4-FFF2-40B4-BE49-F238E27FC236}">
                <a16:creationId xmlns:a16="http://schemas.microsoft.com/office/drawing/2014/main" id="{3E29A818-9BC8-0DB8-BC58-A2074CFC2C71}"/>
              </a:ext>
            </a:extLst>
          </p:cNvPr>
          <p:cNvGrpSpPr/>
          <p:nvPr/>
        </p:nvGrpSpPr>
        <p:grpSpPr>
          <a:xfrm>
            <a:off x="0" y="7663815"/>
            <a:ext cx="2623185" cy="2623185"/>
            <a:chOff x="0" y="0"/>
            <a:chExt cx="812800" cy="812800"/>
          </a:xfrm>
        </p:grpSpPr>
        <p:sp>
          <p:nvSpPr>
            <p:cNvPr id="5" name="Freeform 5">
              <a:extLst>
                <a:ext uri="{FF2B5EF4-FFF2-40B4-BE49-F238E27FC236}">
                  <a16:creationId xmlns:a16="http://schemas.microsoft.com/office/drawing/2014/main" id="{5F48FA12-E7B3-5713-0B78-CA217B035E5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a:stretch>
            </a:blipFill>
          </p:spPr>
          <p:txBody>
            <a:bodyPr/>
            <a:lstStyle/>
            <a:p>
              <a:endParaRPr lang="tr-TR"/>
            </a:p>
          </p:txBody>
        </p:sp>
      </p:grpSp>
      <p:sp>
        <p:nvSpPr>
          <p:cNvPr id="7" name="TextBox 7">
            <a:extLst>
              <a:ext uri="{FF2B5EF4-FFF2-40B4-BE49-F238E27FC236}">
                <a16:creationId xmlns:a16="http://schemas.microsoft.com/office/drawing/2014/main" id="{3387932E-696F-AB26-4303-D201A2830F63}"/>
              </a:ext>
            </a:extLst>
          </p:cNvPr>
          <p:cNvSpPr txBox="1"/>
          <p:nvPr/>
        </p:nvSpPr>
        <p:spPr>
          <a:xfrm>
            <a:off x="70128" y="6090111"/>
            <a:ext cx="2482930" cy="280670"/>
          </a:xfrm>
          <a:prstGeom prst="rect">
            <a:avLst/>
          </a:prstGeom>
        </p:spPr>
        <p:txBody>
          <a:bodyPr lIns="0" tIns="0" rIns="0" bIns="0" rtlCol="0" anchor="t">
            <a:spAutoFit/>
          </a:bodyPr>
          <a:lstStyle/>
          <a:p>
            <a:pPr algn="ctr">
              <a:lnSpc>
                <a:spcPts val="2380"/>
              </a:lnSpc>
            </a:pPr>
            <a:r>
              <a:rPr lang="en-US" sz="1700">
                <a:solidFill>
                  <a:srgbClr val="020301"/>
                </a:solidFill>
                <a:latin typeface="Berton"/>
                <a:ea typeface="Berton"/>
                <a:cs typeface="Berton"/>
                <a:sym typeface="Berton"/>
              </a:rPr>
              <a:t>TÜKETİCİ HAREKETİ</a:t>
            </a:r>
          </a:p>
        </p:txBody>
      </p:sp>
      <p:sp>
        <p:nvSpPr>
          <p:cNvPr id="8" name="TextBox 8">
            <a:extLst>
              <a:ext uri="{FF2B5EF4-FFF2-40B4-BE49-F238E27FC236}">
                <a16:creationId xmlns:a16="http://schemas.microsoft.com/office/drawing/2014/main" id="{32D73C8D-EE05-9AF6-CF4E-3AD1EC6D42E8}"/>
              </a:ext>
            </a:extLst>
          </p:cNvPr>
          <p:cNvSpPr txBox="1"/>
          <p:nvPr/>
        </p:nvSpPr>
        <p:spPr>
          <a:xfrm>
            <a:off x="156150" y="6614330"/>
            <a:ext cx="2310884" cy="306705"/>
          </a:xfrm>
          <a:prstGeom prst="rect">
            <a:avLst/>
          </a:prstGeom>
        </p:spPr>
        <p:txBody>
          <a:bodyPr lIns="0" tIns="0" rIns="0" bIns="0" rtlCol="0" anchor="t">
            <a:spAutoFit/>
          </a:bodyPr>
          <a:lstStyle/>
          <a:p>
            <a:pPr algn="ctr">
              <a:lnSpc>
                <a:spcPts val="2520"/>
              </a:lnSpc>
            </a:pPr>
            <a:r>
              <a:rPr lang="en-US" sz="1800">
                <a:solidFill>
                  <a:srgbClr val="292827"/>
                </a:solidFill>
                <a:latin typeface="Shadows Into Light Two"/>
                <a:ea typeface="Shadows Into Light Two"/>
                <a:cs typeface="Shadows Into Light Two"/>
                <a:sym typeface="Shadows Into Light Two"/>
              </a:rPr>
              <a:t>Hakkını savun, sesini duyur</a:t>
            </a:r>
          </a:p>
        </p:txBody>
      </p:sp>
      <p:sp>
        <p:nvSpPr>
          <p:cNvPr id="10" name="Rectangle 1">
            <a:extLst>
              <a:ext uri="{FF2B5EF4-FFF2-40B4-BE49-F238E27FC236}">
                <a16:creationId xmlns:a16="http://schemas.microsoft.com/office/drawing/2014/main" id="{F7F664B1-0394-5BEB-60D4-096B814F84A9}"/>
              </a:ext>
            </a:extLst>
          </p:cNvPr>
          <p:cNvSpPr>
            <a:spLocks noChangeArrowheads="1"/>
          </p:cNvSpPr>
          <p:nvPr/>
        </p:nvSpPr>
        <p:spPr bwMode="auto">
          <a:xfrm>
            <a:off x="0" y="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1" name="Rectangle 2">
            <a:extLst>
              <a:ext uri="{FF2B5EF4-FFF2-40B4-BE49-F238E27FC236}">
                <a16:creationId xmlns:a16="http://schemas.microsoft.com/office/drawing/2014/main" id="{0C59ABE0-55EE-D448-2914-E6EA18561018}"/>
              </a:ext>
            </a:extLst>
          </p:cNvPr>
          <p:cNvSpPr>
            <a:spLocks noChangeArrowheads="1"/>
          </p:cNvSpPr>
          <p:nvPr/>
        </p:nvSpPr>
        <p:spPr bwMode="auto">
          <a:xfrm>
            <a:off x="456829" y="-837152"/>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12" name="Resim 11">
            <a:extLst>
              <a:ext uri="{FF2B5EF4-FFF2-40B4-BE49-F238E27FC236}">
                <a16:creationId xmlns:a16="http://schemas.microsoft.com/office/drawing/2014/main" id="{4E0BFC8A-81D6-F35A-6CD5-67B978AC9F79}"/>
              </a:ext>
            </a:extLst>
          </p:cNvPr>
          <p:cNvPicPr>
            <a:picLocks noChangeAspect="1"/>
          </p:cNvPicPr>
          <p:nvPr/>
        </p:nvPicPr>
        <p:blipFill>
          <a:blip r:embed="rId4"/>
          <a:stretch>
            <a:fillRect/>
          </a:stretch>
        </p:blipFill>
        <p:spPr>
          <a:xfrm>
            <a:off x="3983288" y="1732492"/>
            <a:ext cx="10321423" cy="6822015"/>
          </a:xfrm>
          <a:prstGeom prst="rect">
            <a:avLst/>
          </a:prstGeom>
        </p:spPr>
      </p:pic>
      <p:pic>
        <p:nvPicPr>
          <p:cNvPr id="13" name="Resim 12">
            <a:extLst>
              <a:ext uri="{FF2B5EF4-FFF2-40B4-BE49-F238E27FC236}">
                <a16:creationId xmlns:a16="http://schemas.microsoft.com/office/drawing/2014/main" id="{2FB8BE2C-157D-1757-1048-CEF7274F7275}"/>
              </a:ext>
            </a:extLst>
          </p:cNvPr>
          <p:cNvPicPr>
            <a:picLocks noChangeAspect="1"/>
          </p:cNvPicPr>
          <p:nvPr/>
        </p:nvPicPr>
        <p:blipFill>
          <a:blip r:embed="rId4"/>
          <a:stretch>
            <a:fillRect/>
          </a:stretch>
        </p:blipFill>
        <p:spPr>
          <a:xfrm>
            <a:off x="3983288" y="1732492"/>
            <a:ext cx="10321423" cy="6822015"/>
          </a:xfrm>
          <a:prstGeom prst="rect">
            <a:avLst/>
          </a:prstGeom>
        </p:spPr>
      </p:pic>
      <p:sp>
        <p:nvSpPr>
          <p:cNvPr id="14" name="Freeform 7"/>
          <p:cNvSpPr/>
          <p:nvPr/>
        </p:nvSpPr>
        <p:spPr>
          <a:xfrm>
            <a:off x="3983288" y="1759119"/>
            <a:ext cx="10321015" cy="6819747"/>
          </a:xfrm>
          <a:custGeom>
            <a:avLst/>
            <a:gdLst/>
            <a:ahLst/>
            <a:cxnLst/>
            <a:rect l="l" t="t" r="r" b="b"/>
            <a:pathLst>
              <a:path w="10321015" h="6819747">
                <a:moveTo>
                  <a:pt x="0" y="0"/>
                </a:moveTo>
                <a:lnTo>
                  <a:pt x="10321015" y="0"/>
                </a:lnTo>
                <a:lnTo>
                  <a:pt x="10321015" y="6819747"/>
                </a:lnTo>
                <a:lnTo>
                  <a:pt x="0" y="6819747"/>
                </a:lnTo>
                <a:lnTo>
                  <a:pt x="0" y="0"/>
                </a:lnTo>
                <a:close/>
              </a:path>
            </a:pathLst>
          </a:custGeom>
          <a:blipFill>
            <a:blip r:embed="rId5"/>
            <a:stretch>
              <a:fillRect l="-1223" r="-1223" b="-23252"/>
            </a:stretch>
          </a:blipFill>
        </p:spPr>
        <p:txBody>
          <a:bodyPr/>
          <a:lstStyle/>
          <a:p>
            <a:endParaRPr lang="tr-TR"/>
          </a:p>
        </p:txBody>
      </p:sp>
      <p:sp>
        <p:nvSpPr>
          <p:cNvPr id="15" name="Metin kutusu 14">
            <a:extLst>
              <a:ext uri="{FF2B5EF4-FFF2-40B4-BE49-F238E27FC236}">
                <a16:creationId xmlns:a16="http://schemas.microsoft.com/office/drawing/2014/main" id="{13A826F6-25A9-3F63-FEE5-26AAABE01237}"/>
              </a:ext>
            </a:extLst>
          </p:cNvPr>
          <p:cNvSpPr txBox="1"/>
          <p:nvPr/>
        </p:nvSpPr>
        <p:spPr>
          <a:xfrm>
            <a:off x="13106400" y="3009900"/>
            <a:ext cx="4724400" cy="1569660"/>
          </a:xfrm>
          <a:prstGeom prst="rect">
            <a:avLst/>
          </a:prstGeom>
          <a:noFill/>
        </p:spPr>
        <p:txBody>
          <a:bodyPr wrap="square" rtlCol="0">
            <a:spAutoFit/>
          </a:bodyPr>
          <a:lstStyle/>
          <a:p>
            <a:r>
              <a:rPr lang="tr-TR" sz="3200" dirty="0">
                <a:solidFill>
                  <a:srgbClr val="FFC000"/>
                </a:solidFill>
                <a:latin typeface="Shadows Into Light Two" panose="020B0604020202020204" charset="0"/>
              </a:rPr>
              <a:t>Ortalama bir insanın günlük ekran başında geçirdiğini  saati gösteren grafik</a:t>
            </a:r>
          </a:p>
        </p:txBody>
      </p:sp>
      <p:sp>
        <p:nvSpPr>
          <p:cNvPr id="9" name="Akış Çizelgesi: Çok Sayıda Belge 8">
            <a:extLst>
              <a:ext uri="{FF2B5EF4-FFF2-40B4-BE49-F238E27FC236}">
                <a16:creationId xmlns:a16="http://schemas.microsoft.com/office/drawing/2014/main" id="{200CF3BB-F3B3-E547-72AA-A64CB8B06454}"/>
              </a:ext>
            </a:extLst>
          </p:cNvPr>
          <p:cNvSpPr/>
          <p:nvPr/>
        </p:nvSpPr>
        <p:spPr>
          <a:xfrm rot="10800000">
            <a:off x="12264397" y="7553503"/>
            <a:ext cx="6248400" cy="3558370"/>
          </a:xfrm>
          <a:prstGeom prst="flowChartMultidocumen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Metin kutusu 15">
            <a:extLst>
              <a:ext uri="{FF2B5EF4-FFF2-40B4-BE49-F238E27FC236}">
                <a16:creationId xmlns:a16="http://schemas.microsoft.com/office/drawing/2014/main" id="{19101C92-77B7-F2CC-CA36-61A628E10537}"/>
              </a:ext>
            </a:extLst>
          </p:cNvPr>
          <p:cNvSpPr txBox="1"/>
          <p:nvPr/>
        </p:nvSpPr>
        <p:spPr>
          <a:xfrm>
            <a:off x="13670789" y="9101855"/>
            <a:ext cx="5105400" cy="830997"/>
          </a:xfrm>
          <a:prstGeom prst="rect">
            <a:avLst/>
          </a:prstGeom>
          <a:noFill/>
        </p:spPr>
        <p:txBody>
          <a:bodyPr wrap="square" rtlCol="0">
            <a:spAutoFit/>
          </a:bodyPr>
          <a:lstStyle/>
          <a:p>
            <a:r>
              <a:rPr lang="tr-TR" sz="2400" dirty="0" err="1">
                <a:latin typeface="Berton" panose="020B0604020202020204" charset="-94"/>
              </a:rPr>
              <a:t>Fair</a:t>
            </a:r>
            <a:r>
              <a:rPr lang="tr-TR" sz="2400" dirty="0">
                <a:latin typeface="Berton" panose="020B0604020202020204" charset="-94"/>
              </a:rPr>
              <a:t> </a:t>
            </a:r>
            <a:r>
              <a:rPr lang="tr-TR" sz="2400" dirty="0" err="1">
                <a:latin typeface="Berton" panose="020B0604020202020204" charset="-94"/>
              </a:rPr>
              <a:t>Choices</a:t>
            </a:r>
            <a:r>
              <a:rPr lang="tr-TR" sz="2400" dirty="0">
                <a:latin typeface="Berton" panose="020B0604020202020204" charset="-94"/>
              </a:rPr>
              <a:t>, </a:t>
            </a:r>
            <a:r>
              <a:rPr lang="tr-TR" sz="2400" dirty="0" err="1">
                <a:latin typeface="Berton" panose="020B0604020202020204" charset="-94"/>
              </a:rPr>
              <a:t>Strong</a:t>
            </a:r>
            <a:r>
              <a:rPr lang="tr-TR" sz="2400" dirty="0">
                <a:latin typeface="Berton" panose="020B0604020202020204" charset="-94"/>
              </a:rPr>
              <a:t> </a:t>
            </a:r>
            <a:r>
              <a:rPr lang="tr-TR" sz="2400" dirty="0" err="1">
                <a:latin typeface="Berton" panose="020B0604020202020204" charset="-94"/>
              </a:rPr>
              <a:t>Futures</a:t>
            </a:r>
            <a:endParaRPr lang="tr-TR" sz="2400" dirty="0">
              <a:latin typeface="Berton" panose="020B0604020202020204" charset="-94"/>
            </a:endParaRPr>
          </a:p>
          <a:p>
            <a:r>
              <a:rPr lang="tr-TR" sz="2400" dirty="0">
                <a:latin typeface="Berton" panose="020B0604020202020204" charset="-94"/>
              </a:rPr>
              <a:t>   www.tuketicihareketi.com</a:t>
            </a:r>
          </a:p>
        </p:txBody>
      </p:sp>
    </p:spTree>
    <p:extLst>
      <p:ext uri="{BB962C8B-B14F-4D97-AF65-F5344CB8AC3E}">
        <p14:creationId xmlns:p14="http://schemas.microsoft.com/office/powerpoint/2010/main" val="5140728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2"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3000" fill="hold"/>
                                        <p:tgtEl>
                                          <p:spTgt spid="14"/>
                                        </p:tgtEl>
                                        <p:attrNameLst>
                                          <p:attrName>ppt_w</p:attrName>
                                        </p:attrNameLst>
                                      </p:cBhvr>
                                      <p:tavLst>
                                        <p:tav tm="0">
                                          <p:val>
                                            <p:fltVal val="0"/>
                                          </p:val>
                                        </p:tav>
                                        <p:tav tm="100000">
                                          <p:val>
                                            <p:strVal val="#ppt_w"/>
                                          </p:val>
                                        </p:tav>
                                      </p:tavLst>
                                    </p:anim>
                                    <p:anim calcmode="lin" valueType="num">
                                      <p:cBhvr>
                                        <p:cTn id="8" dur="3000" fill="hold"/>
                                        <p:tgtEl>
                                          <p:spTgt spid="14"/>
                                        </p:tgtEl>
                                        <p:attrNameLst>
                                          <p:attrName>ppt_h</p:attrName>
                                        </p:attrNameLst>
                                      </p:cBhvr>
                                      <p:tavLst>
                                        <p:tav tm="0">
                                          <p:val>
                                            <p:fltVal val="0"/>
                                          </p:val>
                                        </p:tav>
                                        <p:tav tm="100000">
                                          <p:val>
                                            <p:strVal val="#ppt_h"/>
                                          </p:val>
                                        </p:tav>
                                      </p:tavLst>
                                    </p:anim>
                                    <p:anim calcmode="lin" valueType="num">
                                      <p:cBhvr>
                                        <p:cTn id="9" dur="3000" fill="hold"/>
                                        <p:tgtEl>
                                          <p:spTgt spid="14"/>
                                        </p:tgtEl>
                                        <p:attrNameLst>
                                          <p:attrName>style.rotation</p:attrName>
                                        </p:attrNameLst>
                                      </p:cBhvr>
                                      <p:tavLst>
                                        <p:tav tm="0">
                                          <p:val>
                                            <p:fltVal val="90"/>
                                          </p:val>
                                        </p:tav>
                                        <p:tav tm="100000">
                                          <p:val>
                                            <p:fltVal val="0"/>
                                          </p:val>
                                        </p:tav>
                                      </p:tavLst>
                                    </p:anim>
                                    <p:animEffect transition="in" filter="fade">
                                      <p:cBhvr>
                                        <p:cTn id="10" dur="3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1" nodeType="clickEffect">
                                  <p:stCondLst>
                                    <p:cond delay="0"/>
                                  </p:stCondLst>
                                  <p:iterate type="lt">
                                    <p:tmPct val="10000"/>
                                  </p:iterate>
                                  <p:childTnLst>
                                    <p:set>
                                      <p:cBhvr>
                                        <p:cTn id="14" dur="1" fill="hold">
                                          <p:stCondLst>
                                            <p:cond delay="0"/>
                                          </p:stCondLst>
                                        </p:cTn>
                                        <p:tgtEl>
                                          <p:spTgt spid="15"/>
                                        </p:tgtEl>
                                        <p:attrNameLst>
                                          <p:attrName>style.visibility</p:attrName>
                                        </p:attrNameLst>
                                      </p:cBhvr>
                                      <p:to>
                                        <p:strVal val="visible"/>
                                      </p:to>
                                    </p:set>
                                    <p:animEffect transition="in" filter="circle(in)">
                                      <p:cBhvr>
                                        <p:cTn id="1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2" animBg="1"/>
      <p:bldP spid="15"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DB15"/>
        </a:solidFill>
        <a:effectLst/>
      </p:bgPr>
    </p:bg>
    <p:spTree>
      <p:nvGrpSpPr>
        <p:cNvPr id="1" name="">
          <a:extLst>
            <a:ext uri="{FF2B5EF4-FFF2-40B4-BE49-F238E27FC236}">
              <a16:creationId xmlns:a16="http://schemas.microsoft.com/office/drawing/2014/main" id="{318FACDB-B10A-BD67-0867-5E01CD194958}"/>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68BE6949-5B25-6D14-3258-A9624116C9B0}"/>
              </a:ext>
            </a:extLst>
          </p:cNvPr>
          <p:cNvSpPr/>
          <p:nvPr/>
        </p:nvSpPr>
        <p:spPr>
          <a:xfrm>
            <a:off x="2597244" y="-114300"/>
            <a:ext cx="15915380" cy="11262186"/>
          </a:xfrm>
          <a:prstGeom prst="rect">
            <a:avLst/>
          </a:prstGeom>
          <a:solidFill>
            <a:srgbClr val="020301"/>
          </a:solidFill>
        </p:spPr>
        <p:txBody>
          <a:bodyPr/>
          <a:lstStyle/>
          <a:p>
            <a:pPr algn="ctr">
              <a:lnSpc>
                <a:spcPts val="7350"/>
              </a:lnSpc>
            </a:pPr>
            <a:r>
              <a:rPr lang="en-US" sz="4800" dirty="0" err="1">
                <a:solidFill>
                  <a:srgbClr val="FFC000"/>
                </a:solidFill>
                <a:latin typeface="Berton" panose="020B0604020202020204" charset="-94"/>
              </a:rPr>
              <a:t>Algoritmalar</a:t>
            </a:r>
            <a:r>
              <a:rPr lang="en-US" sz="4800" dirty="0">
                <a:solidFill>
                  <a:srgbClr val="FFC000"/>
                </a:solidFill>
                <a:latin typeface="Berton" panose="020B0604020202020204" charset="-94"/>
              </a:rPr>
              <a:t> Çağında </a:t>
            </a:r>
            <a:r>
              <a:rPr lang="en-US" sz="4800" dirty="0" err="1">
                <a:solidFill>
                  <a:srgbClr val="FFC000"/>
                </a:solidFill>
                <a:latin typeface="Berton" panose="020B0604020202020204" charset="-94"/>
              </a:rPr>
              <a:t>Tüketici</a:t>
            </a:r>
            <a:endParaRPr lang="en-US" sz="4800" dirty="0">
              <a:solidFill>
                <a:srgbClr val="FFC000"/>
              </a:solidFill>
              <a:latin typeface="Berton" panose="020B0604020202020204" charset="-94"/>
            </a:endParaRPr>
          </a:p>
        </p:txBody>
      </p:sp>
      <p:sp>
        <p:nvSpPr>
          <p:cNvPr id="3" name="Freeform 3">
            <a:extLst>
              <a:ext uri="{FF2B5EF4-FFF2-40B4-BE49-F238E27FC236}">
                <a16:creationId xmlns:a16="http://schemas.microsoft.com/office/drawing/2014/main" id="{342BBF18-E92A-6EE9-C720-EF056F080872}"/>
              </a:ext>
            </a:extLst>
          </p:cNvPr>
          <p:cNvSpPr/>
          <p:nvPr/>
        </p:nvSpPr>
        <p:spPr>
          <a:xfrm>
            <a:off x="-6080519" y="-728686"/>
            <a:ext cx="8044139" cy="11382457"/>
          </a:xfrm>
          <a:custGeom>
            <a:avLst/>
            <a:gdLst/>
            <a:ahLst/>
            <a:cxnLst/>
            <a:rect l="l" t="t" r="r" b="b"/>
            <a:pathLst>
              <a:path w="8044139" h="11382457">
                <a:moveTo>
                  <a:pt x="0" y="0"/>
                </a:moveTo>
                <a:lnTo>
                  <a:pt x="8044139" y="0"/>
                </a:lnTo>
                <a:lnTo>
                  <a:pt x="8044139" y="11382456"/>
                </a:lnTo>
                <a:lnTo>
                  <a:pt x="0" y="11382456"/>
                </a:lnTo>
                <a:lnTo>
                  <a:pt x="0" y="0"/>
                </a:lnTo>
                <a:close/>
              </a:path>
            </a:pathLst>
          </a:custGeom>
          <a:blipFill>
            <a:blip r:embed="rId2"/>
            <a:stretch>
              <a:fillRect l="-36" r="-36"/>
            </a:stretch>
          </a:blipFill>
        </p:spPr>
        <p:txBody>
          <a:bodyPr/>
          <a:lstStyle/>
          <a:p>
            <a:endParaRPr lang="tr-TR"/>
          </a:p>
        </p:txBody>
      </p:sp>
      <p:grpSp>
        <p:nvGrpSpPr>
          <p:cNvPr id="4" name="Group 4">
            <a:extLst>
              <a:ext uri="{FF2B5EF4-FFF2-40B4-BE49-F238E27FC236}">
                <a16:creationId xmlns:a16="http://schemas.microsoft.com/office/drawing/2014/main" id="{3A69F397-2D3B-CA49-873E-18BC3EA36A17}"/>
              </a:ext>
            </a:extLst>
          </p:cNvPr>
          <p:cNvGrpSpPr/>
          <p:nvPr/>
        </p:nvGrpSpPr>
        <p:grpSpPr>
          <a:xfrm>
            <a:off x="0" y="7663815"/>
            <a:ext cx="2623185" cy="2623185"/>
            <a:chOff x="0" y="0"/>
            <a:chExt cx="812800" cy="812800"/>
          </a:xfrm>
        </p:grpSpPr>
        <p:sp>
          <p:nvSpPr>
            <p:cNvPr id="5" name="Freeform 5">
              <a:extLst>
                <a:ext uri="{FF2B5EF4-FFF2-40B4-BE49-F238E27FC236}">
                  <a16:creationId xmlns:a16="http://schemas.microsoft.com/office/drawing/2014/main" id="{978D12B7-723A-24C5-F66D-CBC8357F15B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a:stretch>
            </a:blipFill>
          </p:spPr>
          <p:txBody>
            <a:bodyPr/>
            <a:lstStyle/>
            <a:p>
              <a:endParaRPr lang="tr-TR"/>
            </a:p>
          </p:txBody>
        </p:sp>
      </p:grpSp>
      <p:sp>
        <p:nvSpPr>
          <p:cNvPr id="7" name="TextBox 7">
            <a:extLst>
              <a:ext uri="{FF2B5EF4-FFF2-40B4-BE49-F238E27FC236}">
                <a16:creationId xmlns:a16="http://schemas.microsoft.com/office/drawing/2014/main" id="{AE7C8089-157A-8DD2-296E-2179F7EBCC89}"/>
              </a:ext>
            </a:extLst>
          </p:cNvPr>
          <p:cNvSpPr txBox="1"/>
          <p:nvPr/>
        </p:nvSpPr>
        <p:spPr>
          <a:xfrm>
            <a:off x="70128" y="6090111"/>
            <a:ext cx="2482930" cy="280670"/>
          </a:xfrm>
          <a:prstGeom prst="rect">
            <a:avLst/>
          </a:prstGeom>
        </p:spPr>
        <p:txBody>
          <a:bodyPr lIns="0" tIns="0" rIns="0" bIns="0" rtlCol="0" anchor="t">
            <a:spAutoFit/>
          </a:bodyPr>
          <a:lstStyle/>
          <a:p>
            <a:pPr algn="ctr">
              <a:lnSpc>
                <a:spcPts val="2380"/>
              </a:lnSpc>
            </a:pPr>
            <a:r>
              <a:rPr lang="en-US" sz="1700">
                <a:solidFill>
                  <a:srgbClr val="020301"/>
                </a:solidFill>
                <a:latin typeface="Berton"/>
                <a:ea typeface="Berton"/>
                <a:cs typeface="Berton"/>
                <a:sym typeface="Berton"/>
              </a:rPr>
              <a:t>TÜKETİCİ HAREKETİ</a:t>
            </a:r>
          </a:p>
        </p:txBody>
      </p:sp>
      <p:sp>
        <p:nvSpPr>
          <p:cNvPr id="8" name="TextBox 8">
            <a:extLst>
              <a:ext uri="{FF2B5EF4-FFF2-40B4-BE49-F238E27FC236}">
                <a16:creationId xmlns:a16="http://schemas.microsoft.com/office/drawing/2014/main" id="{FF2B5A92-D4DE-5C84-2695-0190A47D3587}"/>
              </a:ext>
            </a:extLst>
          </p:cNvPr>
          <p:cNvSpPr txBox="1"/>
          <p:nvPr/>
        </p:nvSpPr>
        <p:spPr>
          <a:xfrm>
            <a:off x="156150" y="6614330"/>
            <a:ext cx="2310884" cy="306705"/>
          </a:xfrm>
          <a:prstGeom prst="rect">
            <a:avLst/>
          </a:prstGeom>
        </p:spPr>
        <p:txBody>
          <a:bodyPr lIns="0" tIns="0" rIns="0" bIns="0" rtlCol="0" anchor="t">
            <a:spAutoFit/>
          </a:bodyPr>
          <a:lstStyle/>
          <a:p>
            <a:pPr algn="ctr">
              <a:lnSpc>
                <a:spcPts val="2520"/>
              </a:lnSpc>
            </a:pPr>
            <a:r>
              <a:rPr lang="en-US" sz="1800">
                <a:solidFill>
                  <a:srgbClr val="292827"/>
                </a:solidFill>
                <a:latin typeface="Shadows Into Light Two"/>
                <a:ea typeface="Shadows Into Light Two"/>
                <a:cs typeface="Shadows Into Light Two"/>
                <a:sym typeface="Shadows Into Light Two"/>
              </a:rPr>
              <a:t>Hakkını savun, sesini duyur</a:t>
            </a:r>
          </a:p>
        </p:txBody>
      </p:sp>
      <p:sp>
        <p:nvSpPr>
          <p:cNvPr id="16" name="Metin kutusu 15">
            <a:extLst>
              <a:ext uri="{FF2B5EF4-FFF2-40B4-BE49-F238E27FC236}">
                <a16:creationId xmlns:a16="http://schemas.microsoft.com/office/drawing/2014/main" id="{770EEF8C-657A-2FF3-1343-21C80936A55E}"/>
              </a:ext>
            </a:extLst>
          </p:cNvPr>
          <p:cNvSpPr txBox="1"/>
          <p:nvPr/>
        </p:nvSpPr>
        <p:spPr>
          <a:xfrm>
            <a:off x="3103749" y="1562100"/>
            <a:ext cx="13723494" cy="1323439"/>
          </a:xfrm>
          <a:prstGeom prst="rect">
            <a:avLst/>
          </a:prstGeom>
          <a:noFill/>
        </p:spPr>
        <p:txBody>
          <a:bodyPr wrap="square">
            <a:spAutoFit/>
          </a:bodyPr>
          <a:lstStyle/>
          <a:p>
            <a:r>
              <a:rPr lang="tr-TR" dirty="0"/>
              <a:t>o</a:t>
            </a:r>
            <a:r>
              <a:rPr lang="tr-TR" sz="4000" dirty="0">
                <a:solidFill>
                  <a:srgbClr val="FFC000"/>
                </a:solidFill>
              </a:rPr>
              <a:t>	</a:t>
            </a:r>
            <a:r>
              <a:rPr lang="tr-TR" sz="4000" dirty="0">
                <a:solidFill>
                  <a:srgbClr val="FFC000"/>
                </a:solidFill>
                <a:latin typeface="Shadows Into Light Two" panose="020B0604020202020204" charset="0"/>
              </a:rPr>
              <a:t>Kararlarımız özgür mü, yoksa görünmez algoritmalar tarafından yönlendiriliyor mu?</a:t>
            </a:r>
          </a:p>
        </p:txBody>
      </p:sp>
      <p:sp>
        <p:nvSpPr>
          <p:cNvPr id="21" name="Metin kutusu 20">
            <a:extLst>
              <a:ext uri="{FF2B5EF4-FFF2-40B4-BE49-F238E27FC236}">
                <a16:creationId xmlns:a16="http://schemas.microsoft.com/office/drawing/2014/main" id="{D977F604-0D25-8386-F95A-7FC97CEA6814}"/>
              </a:ext>
            </a:extLst>
          </p:cNvPr>
          <p:cNvSpPr txBox="1"/>
          <p:nvPr/>
        </p:nvSpPr>
        <p:spPr>
          <a:xfrm>
            <a:off x="3103749" y="3467100"/>
            <a:ext cx="7543800" cy="707886"/>
          </a:xfrm>
          <a:prstGeom prst="rect">
            <a:avLst/>
          </a:prstGeom>
          <a:noFill/>
        </p:spPr>
        <p:txBody>
          <a:bodyPr wrap="square" rtlCol="0">
            <a:spAutoFit/>
          </a:bodyPr>
          <a:lstStyle/>
          <a:p>
            <a:r>
              <a:rPr lang="tr-TR" sz="4000" dirty="0">
                <a:solidFill>
                  <a:srgbClr val="FFC000"/>
                </a:solidFill>
                <a:latin typeface="Shadows Into Light Two" panose="020B0604020202020204" charset="0"/>
              </a:rPr>
              <a:t>Ürün bedavaysa</a:t>
            </a:r>
            <a:r>
              <a:rPr lang="tr-TR" sz="4000" dirty="0">
                <a:solidFill>
                  <a:srgbClr val="FFC000"/>
                </a:solidFill>
              </a:rPr>
              <a:t>, </a:t>
            </a:r>
            <a:r>
              <a:rPr lang="tr-TR" sz="4000" dirty="0">
                <a:solidFill>
                  <a:srgbClr val="FFC000"/>
                </a:solidFill>
                <a:latin typeface="Shadows Into Light Two" panose="020B0604020202020204" charset="0"/>
              </a:rPr>
              <a:t>ürün sizsiniz</a:t>
            </a:r>
          </a:p>
        </p:txBody>
      </p:sp>
      <p:pic>
        <p:nvPicPr>
          <p:cNvPr id="23" name="Resim 22" descr="ekran görüntüsü, koyu, kişi, şahıs, sanat içeren bir resim&#10;&#10;Yapay zeka tarafından oluşturulmuş içerik yanlış olabilir.">
            <a:extLst>
              <a:ext uri="{FF2B5EF4-FFF2-40B4-BE49-F238E27FC236}">
                <a16:creationId xmlns:a16="http://schemas.microsoft.com/office/drawing/2014/main" id="{CB9E941B-64F5-9C0C-25EC-7538098A61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8898" y="3143371"/>
            <a:ext cx="7043406" cy="6941917"/>
          </a:xfrm>
          <a:prstGeom prst="roundRect">
            <a:avLst>
              <a:gd name="adj" fmla="val 16667"/>
            </a:avLst>
          </a:prstGeom>
          <a:ln w="76200">
            <a:solidFill>
              <a:srgbClr val="FFC000"/>
            </a:solid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9" name="Akış Çizelgesi: Çok Sayıda Belge 8">
            <a:extLst>
              <a:ext uri="{FF2B5EF4-FFF2-40B4-BE49-F238E27FC236}">
                <a16:creationId xmlns:a16="http://schemas.microsoft.com/office/drawing/2014/main" id="{A12C43A5-4E29-EBD6-4278-C5E9FBB6C459}"/>
              </a:ext>
            </a:extLst>
          </p:cNvPr>
          <p:cNvSpPr/>
          <p:nvPr/>
        </p:nvSpPr>
        <p:spPr>
          <a:xfrm rot="10800000">
            <a:off x="12264397" y="7553503"/>
            <a:ext cx="6248400" cy="3558370"/>
          </a:xfrm>
          <a:prstGeom prst="flowChartMultidocumen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Metin kutusu 9">
            <a:extLst>
              <a:ext uri="{FF2B5EF4-FFF2-40B4-BE49-F238E27FC236}">
                <a16:creationId xmlns:a16="http://schemas.microsoft.com/office/drawing/2014/main" id="{CCE2ECD5-A94E-17D6-70DE-B5E98CB64FB5}"/>
              </a:ext>
            </a:extLst>
          </p:cNvPr>
          <p:cNvSpPr txBox="1"/>
          <p:nvPr/>
        </p:nvSpPr>
        <p:spPr>
          <a:xfrm>
            <a:off x="13670789" y="9101855"/>
            <a:ext cx="5105400" cy="830997"/>
          </a:xfrm>
          <a:prstGeom prst="rect">
            <a:avLst/>
          </a:prstGeom>
          <a:noFill/>
        </p:spPr>
        <p:txBody>
          <a:bodyPr wrap="square" rtlCol="0">
            <a:spAutoFit/>
          </a:bodyPr>
          <a:lstStyle/>
          <a:p>
            <a:r>
              <a:rPr lang="tr-TR" sz="2400" dirty="0" err="1">
                <a:latin typeface="Berton" panose="020B0604020202020204" charset="-94"/>
              </a:rPr>
              <a:t>Fair</a:t>
            </a:r>
            <a:r>
              <a:rPr lang="tr-TR" sz="2400" dirty="0">
                <a:latin typeface="Berton" panose="020B0604020202020204" charset="-94"/>
              </a:rPr>
              <a:t> </a:t>
            </a:r>
            <a:r>
              <a:rPr lang="tr-TR" sz="2400" dirty="0" err="1">
                <a:latin typeface="Berton" panose="020B0604020202020204" charset="-94"/>
              </a:rPr>
              <a:t>Choices</a:t>
            </a:r>
            <a:r>
              <a:rPr lang="tr-TR" sz="2400" dirty="0">
                <a:latin typeface="Berton" panose="020B0604020202020204" charset="-94"/>
              </a:rPr>
              <a:t>, </a:t>
            </a:r>
            <a:r>
              <a:rPr lang="tr-TR" sz="2400" dirty="0" err="1">
                <a:latin typeface="Berton" panose="020B0604020202020204" charset="-94"/>
              </a:rPr>
              <a:t>Strong</a:t>
            </a:r>
            <a:r>
              <a:rPr lang="tr-TR" sz="2400" dirty="0">
                <a:latin typeface="Berton" panose="020B0604020202020204" charset="-94"/>
              </a:rPr>
              <a:t> </a:t>
            </a:r>
            <a:r>
              <a:rPr lang="tr-TR" sz="2400" dirty="0" err="1">
                <a:latin typeface="Berton" panose="020B0604020202020204" charset="-94"/>
              </a:rPr>
              <a:t>Futures</a:t>
            </a:r>
            <a:endParaRPr lang="tr-TR" sz="2400" dirty="0">
              <a:latin typeface="Berton" panose="020B0604020202020204" charset="-94"/>
            </a:endParaRPr>
          </a:p>
          <a:p>
            <a:r>
              <a:rPr lang="tr-TR" sz="2400" dirty="0">
                <a:latin typeface="Berton" panose="020B0604020202020204" charset="-94"/>
              </a:rPr>
              <a:t>   www.tuketicihareketi.com</a:t>
            </a:r>
          </a:p>
        </p:txBody>
      </p:sp>
    </p:spTree>
    <p:extLst>
      <p:ext uri="{BB962C8B-B14F-4D97-AF65-F5344CB8AC3E}">
        <p14:creationId xmlns:p14="http://schemas.microsoft.com/office/powerpoint/2010/main" val="22380620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10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iterate type="lt">
                                    <p:tmPct val="10000"/>
                                  </p:iterate>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750"/>
                                        <p:tgtEl>
                                          <p:spTgt spid="16"/>
                                        </p:tgtEl>
                                      </p:cBhvr>
                                    </p:animEffect>
                                  </p:childTnLst>
                                </p:cTn>
                              </p:par>
                            </p:childTnLst>
                          </p:cTn>
                        </p:par>
                        <p:par>
                          <p:cTn id="13" fill="hold">
                            <p:stCondLst>
                              <p:cond delay="6225"/>
                            </p:stCondLst>
                            <p:childTnLst>
                              <p:par>
                                <p:cTn id="14" presetID="14" presetClass="entr" presetSubtype="10" fill="hold" grpId="0" nodeType="afterEffect">
                                  <p:stCondLst>
                                    <p:cond delay="0"/>
                                  </p:stCondLst>
                                  <p:iterate type="lt">
                                    <p:tmPct val="10000"/>
                                  </p:iterate>
                                  <p:childTnLst>
                                    <p:set>
                                      <p:cBhvr>
                                        <p:cTn id="15" dur="1" fill="hold">
                                          <p:stCondLst>
                                            <p:cond delay="0"/>
                                          </p:stCondLst>
                                        </p:cTn>
                                        <p:tgtEl>
                                          <p:spTgt spid="21"/>
                                        </p:tgtEl>
                                        <p:attrNameLst>
                                          <p:attrName>style.visibility</p:attrName>
                                        </p:attrNameLst>
                                      </p:cBhvr>
                                      <p:to>
                                        <p:strVal val="visible"/>
                                      </p:to>
                                    </p:set>
                                    <p:animEffect transition="in" filter="randombar(horizontal)">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1000"/>
                                  </p:stCondLst>
                                  <p:childTnLst>
                                    <p:set>
                                      <p:cBhvr>
                                        <p:cTn id="20" dur="1" fill="hold">
                                          <p:stCondLst>
                                            <p:cond delay="0"/>
                                          </p:stCondLst>
                                        </p:cTn>
                                        <p:tgtEl>
                                          <p:spTgt spid="23"/>
                                        </p:tgtEl>
                                        <p:attrNameLst>
                                          <p:attrName>style.visibility</p:attrName>
                                        </p:attrNameLst>
                                      </p:cBhvr>
                                      <p:to>
                                        <p:strVal val="visible"/>
                                      </p:to>
                                    </p:set>
                                    <p:animEffect transition="in" filter="randombar(horizontal)">
                                      <p:cBhvr>
                                        <p:cTn id="21" dur="30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randombar(horizontal)">
                                      <p:cBhvr>
                                        <p:cTn id="26"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DB15"/>
        </a:solidFill>
        <a:effectLst/>
      </p:bgPr>
    </p:bg>
    <p:spTree>
      <p:nvGrpSpPr>
        <p:cNvPr id="1" name="">
          <a:extLst>
            <a:ext uri="{FF2B5EF4-FFF2-40B4-BE49-F238E27FC236}">
              <a16:creationId xmlns:a16="http://schemas.microsoft.com/office/drawing/2014/main" id="{97E38E9E-91CB-AA56-26CE-9D8807CEB03B}"/>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B64E1F73-98AE-BFBD-5877-3C74EF465F09}"/>
              </a:ext>
            </a:extLst>
          </p:cNvPr>
          <p:cNvSpPr/>
          <p:nvPr/>
        </p:nvSpPr>
        <p:spPr>
          <a:xfrm>
            <a:off x="2597244" y="0"/>
            <a:ext cx="15915380" cy="11262186"/>
          </a:xfrm>
          <a:prstGeom prst="rect">
            <a:avLst/>
          </a:prstGeom>
          <a:solidFill>
            <a:srgbClr val="020301"/>
          </a:solidFill>
        </p:spPr>
        <p:txBody>
          <a:bodyPr/>
          <a:lstStyle/>
          <a:p>
            <a:pPr>
              <a:lnSpc>
                <a:spcPts val="7350"/>
              </a:lnSpc>
            </a:pPr>
            <a:endParaRPr lang="en-US" sz="4400" dirty="0">
              <a:solidFill>
                <a:srgbClr val="FFC000"/>
              </a:solidFill>
              <a:latin typeface="Book Antiqua" panose="02040602050305030304" pitchFamily="18" charset="0"/>
            </a:endParaRPr>
          </a:p>
        </p:txBody>
      </p:sp>
      <p:sp>
        <p:nvSpPr>
          <p:cNvPr id="3" name="Freeform 3">
            <a:extLst>
              <a:ext uri="{FF2B5EF4-FFF2-40B4-BE49-F238E27FC236}">
                <a16:creationId xmlns:a16="http://schemas.microsoft.com/office/drawing/2014/main" id="{BF04F110-95C9-F9C0-ED00-A0D3E21E2843}"/>
              </a:ext>
            </a:extLst>
          </p:cNvPr>
          <p:cNvSpPr/>
          <p:nvPr/>
        </p:nvSpPr>
        <p:spPr>
          <a:xfrm>
            <a:off x="-6080519" y="-728686"/>
            <a:ext cx="8044139" cy="11382457"/>
          </a:xfrm>
          <a:custGeom>
            <a:avLst/>
            <a:gdLst/>
            <a:ahLst/>
            <a:cxnLst/>
            <a:rect l="l" t="t" r="r" b="b"/>
            <a:pathLst>
              <a:path w="8044139" h="11382457">
                <a:moveTo>
                  <a:pt x="0" y="0"/>
                </a:moveTo>
                <a:lnTo>
                  <a:pt x="8044139" y="0"/>
                </a:lnTo>
                <a:lnTo>
                  <a:pt x="8044139" y="11382456"/>
                </a:lnTo>
                <a:lnTo>
                  <a:pt x="0" y="11382456"/>
                </a:lnTo>
                <a:lnTo>
                  <a:pt x="0" y="0"/>
                </a:lnTo>
                <a:close/>
              </a:path>
            </a:pathLst>
          </a:custGeom>
          <a:blipFill>
            <a:blip r:embed="rId2"/>
            <a:stretch>
              <a:fillRect l="-36" r="-36"/>
            </a:stretch>
          </a:blipFill>
        </p:spPr>
        <p:txBody>
          <a:bodyPr/>
          <a:lstStyle/>
          <a:p>
            <a:endParaRPr lang="tr-TR"/>
          </a:p>
        </p:txBody>
      </p:sp>
      <p:grpSp>
        <p:nvGrpSpPr>
          <p:cNvPr id="4" name="Group 4">
            <a:extLst>
              <a:ext uri="{FF2B5EF4-FFF2-40B4-BE49-F238E27FC236}">
                <a16:creationId xmlns:a16="http://schemas.microsoft.com/office/drawing/2014/main" id="{119C991C-6E91-E9EE-16A1-D1B8C3A7D845}"/>
              </a:ext>
            </a:extLst>
          </p:cNvPr>
          <p:cNvGrpSpPr/>
          <p:nvPr/>
        </p:nvGrpSpPr>
        <p:grpSpPr>
          <a:xfrm>
            <a:off x="0" y="7663815"/>
            <a:ext cx="2623185" cy="2623185"/>
            <a:chOff x="0" y="0"/>
            <a:chExt cx="812800" cy="812800"/>
          </a:xfrm>
        </p:grpSpPr>
        <p:sp>
          <p:nvSpPr>
            <p:cNvPr id="5" name="Freeform 5">
              <a:extLst>
                <a:ext uri="{FF2B5EF4-FFF2-40B4-BE49-F238E27FC236}">
                  <a16:creationId xmlns:a16="http://schemas.microsoft.com/office/drawing/2014/main" id="{7F3EB4BD-C412-0FCB-4516-17CCCA319BD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a:stretch>
            </a:blipFill>
          </p:spPr>
          <p:txBody>
            <a:bodyPr/>
            <a:lstStyle/>
            <a:p>
              <a:endParaRPr lang="tr-TR"/>
            </a:p>
          </p:txBody>
        </p:sp>
      </p:grpSp>
      <p:sp>
        <p:nvSpPr>
          <p:cNvPr id="7" name="TextBox 7">
            <a:extLst>
              <a:ext uri="{FF2B5EF4-FFF2-40B4-BE49-F238E27FC236}">
                <a16:creationId xmlns:a16="http://schemas.microsoft.com/office/drawing/2014/main" id="{06EC9710-24F5-E393-FA66-E1E825086A34}"/>
              </a:ext>
            </a:extLst>
          </p:cNvPr>
          <p:cNvSpPr txBox="1"/>
          <p:nvPr/>
        </p:nvSpPr>
        <p:spPr>
          <a:xfrm>
            <a:off x="70128" y="6090111"/>
            <a:ext cx="2482930" cy="280670"/>
          </a:xfrm>
          <a:prstGeom prst="rect">
            <a:avLst/>
          </a:prstGeom>
        </p:spPr>
        <p:txBody>
          <a:bodyPr lIns="0" tIns="0" rIns="0" bIns="0" rtlCol="0" anchor="t">
            <a:spAutoFit/>
          </a:bodyPr>
          <a:lstStyle/>
          <a:p>
            <a:pPr algn="ctr">
              <a:lnSpc>
                <a:spcPts val="2380"/>
              </a:lnSpc>
            </a:pPr>
            <a:r>
              <a:rPr lang="en-US" sz="1700">
                <a:solidFill>
                  <a:srgbClr val="020301"/>
                </a:solidFill>
                <a:latin typeface="Berton"/>
                <a:ea typeface="Berton"/>
                <a:cs typeface="Berton"/>
                <a:sym typeface="Berton"/>
              </a:rPr>
              <a:t>TÜKETİCİ HAREKETİ</a:t>
            </a:r>
          </a:p>
        </p:txBody>
      </p:sp>
      <p:sp>
        <p:nvSpPr>
          <p:cNvPr id="8" name="TextBox 8">
            <a:extLst>
              <a:ext uri="{FF2B5EF4-FFF2-40B4-BE49-F238E27FC236}">
                <a16:creationId xmlns:a16="http://schemas.microsoft.com/office/drawing/2014/main" id="{0BAB928C-E4E1-4D33-BDC1-FE166EDCF50D}"/>
              </a:ext>
            </a:extLst>
          </p:cNvPr>
          <p:cNvSpPr txBox="1"/>
          <p:nvPr/>
        </p:nvSpPr>
        <p:spPr>
          <a:xfrm>
            <a:off x="156150" y="6614330"/>
            <a:ext cx="2310884" cy="306705"/>
          </a:xfrm>
          <a:prstGeom prst="rect">
            <a:avLst/>
          </a:prstGeom>
        </p:spPr>
        <p:txBody>
          <a:bodyPr lIns="0" tIns="0" rIns="0" bIns="0" rtlCol="0" anchor="t">
            <a:spAutoFit/>
          </a:bodyPr>
          <a:lstStyle/>
          <a:p>
            <a:pPr algn="ctr">
              <a:lnSpc>
                <a:spcPts val="2520"/>
              </a:lnSpc>
            </a:pPr>
            <a:r>
              <a:rPr lang="en-US" sz="1800">
                <a:solidFill>
                  <a:srgbClr val="292827"/>
                </a:solidFill>
                <a:latin typeface="Shadows Into Light Two"/>
                <a:ea typeface="Shadows Into Light Two"/>
                <a:cs typeface="Shadows Into Light Two"/>
                <a:sym typeface="Shadows Into Light Two"/>
              </a:rPr>
              <a:t>Hakkını savun, sesini duyur</a:t>
            </a:r>
          </a:p>
        </p:txBody>
      </p:sp>
      <p:sp>
        <p:nvSpPr>
          <p:cNvPr id="11" name="Metin kutusu 10">
            <a:extLst>
              <a:ext uri="{FF2B5EF4-FFF2-40B4-BE49-F238E27FC236}">
                <a16:creationId xmlns:a16="http://schemas.microsoft.com/office/drawing/2014/main" id="{F5A1DB66-FD7E-8056-1087-8CF185F8692B}"/>
              </a:ext>
            </a:extLst>
          </p:cNvPr>
          <p:cNvSpPr txBox="1"/>
          <p:nvPr/>
        </p:nvSpPr>
        <p:spPr>
          <a:xfrm>
            <a:off x="14706600" y="1943100"/>
            <a:ext cx="3806024" cy="4401205"/>
          </a:xfrm>
          <a:prstGeom prst="rect">
            <a:avLst/>
          </a:prstGeom>
          <a:noFill/>
        </p:spPr>
        <p:txBody>
          <a:bodyPr wrap="square" rtlCol="0">
            <a:spAutoFit/>
          </a:bodyPr>
          <a:lstStyle/>
          <a:p>
            <a:r>
              <a:rPr lang="tr-TR" sz="4000" dirty="0">
                <a:solidFill>
                  <a:srgbClr val="FFC000"/>
                </a:solidFill>
                <a:latin typeface="Shadows Into Light Two" panose="020B0604020202020204" charset="0"/>
                <a:cs typeface="Arial" panose="020B0604020202020204" pitchFamily="34" charset="0"/>
              </a:rPr>
              <a:t>İnternette gördüğümüz reklamların %80’i yapay zekâ algoritmaları tarafından kişiselleştiriliyor</a:t>
            </a:r>
            <a:r>
              <a:rPr lang="tr-TR" sz="4000" dirty="0">
                <a:solidFill>
                  <a:srgbClr val="FFC000"/>
                </a:solidFill>
                <a:latin typeface="Arial" panose="020B0604020202020204" pitchFamily="34" charset="0"/>
                <a:cs typeface="Arial" panose="020B0604020202020204" pitchFamily="34" charset="0"/>
              </a:rPr>
              <a:t>.</a:t>
            </a:r>
          </a:p>
        </p:txBody>
      </p:sp>
      <p:sp>
        <p:nvSpPr>
          <p:cNvPr id="9" name="Akış Çizelgesi: Çok Sayıda Belge 8">
            <a:extLst>
              <a:ext uri="{FF2B5EF4-FFF2-40B4-BE49-F238E27FC236}">
                <a16:creationId xmlns:a16="http://schemas.microsoft.com/office/drawing/2014/main" id="{F323077A-E510-93F6-4091-467204F31094}"/>
              </a:ext>
            </a:extLst>
          </p:cNvPr>
          <p:cNvSpPr/>
          <p:nvPr/>
        </p:nvSpPr>
        <p:spPr>
          <a:xfrm rot="10800000">
            <a:off x="12264397" y="7553503"/>
            <a:ext cx="6248400" cy="3558370"/>
          </a:xfrm>
          <a:prstGeom prst="flowChartMultidocumen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2" name="Resim 11" descr="metin, giyim, kadın, insan yüzü içeren bir resim&#10;&#10;Yapay zeka tarafından oluşturulmuş içerik yanlış olabilir.">
            <a:extLst>
              <a:ext uri="{FF2B5EF4-FFF2-40B4-BE49-F238E27FC236}">
                <a16:creationId xmlns:a16="http://schemas.microsoft.com/office/drawing/2014/main" id="{B98E9232-3903-F864-59B6-59F75A0E7A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0767" y="0"/>
            <a:ext cx="10287000" cy="10287000"/>
          </a:xfrm>
          <a:prstGeom prst="rect">
            <a:avLst/>
          </a:prstGeom>
        </p:spPr>
      </p:pic>
      <p:sp>
        <p:nvSpPr>
          <p:cNvPr id="13" name="Metin kutusu 12">
            <a:extLst>
              <a:ext uri="{FF2B5EF4-FFF2-40B4-BE49-F238E27FC236}">
                <a16:creationId xmlns:a16="http://schemas.microsoft.com/office/drawing/2014/main" id="{6E35AF97-5268-DA77-8E4E-B468A7D56814}"/>
              </a:ext>
            </a:extLst>
          </p:cNvPr>
          <p:cNvSpPr txBox="1"/>
          <p:nvPr/>
        </p:nvSpPr>
        <p:spPr>
          <a:xfrm>
            <a:off x="13670789" y="9101855"/>
            <a:ext cx="5105400" cy="830997"/>
          </a:xfrm>
          <a:prstGeom prst="rect">
            <a:avLst/>
          </a:prstGeom>
          <a:noFill/>
        </p:spPr>
        <p:txBody>
          <a:bodyPr wrap="square" rtlCol="0">
            <a:spAutoFit/>
          </a:bodyPr>
          <a:lstStyle/>
          <a:p>
            <a:r>
              <a:rPr lang="tr-TR" sz="2400" dirty="0" err="1">
                <a:latin typeface="Berton" panose="020B0604020202020204" charset="-94"/>
              </a:rPr>
              <a:t>Fair</a:t>
            </a:r>
            <a:r>
              <a:rPr lang="tr-TR" sz="2400" dirty="0">
                <a:latin typeface="Berton" panose="020B0604020202020204" charset="-94"/>
              </a:rPr>
              <a:t> </a:t>
            </a:r>
            <a:r>
              <a:rPr lang="tr-TR" sz="2400" dirty="0" err="1">
                <a:latin typeface="Berton" panose="020B0604020202020204" charset="-94"/>
              </a:rPr>
              <a:t>Choices</a:t>
            </a:r>
            <a:r>
              <a:rPr lang="tr-TR" sz="2400" dirty="0">
                <a:latin typeface="Berton" panose="020B0604020202020204" charset="-94"/>
              </a:rPr>
              <a:t>, </a:t>
            </a:r>
            <a:r>
              <a:rPr lang="tr-TR" sz="2400" dirty="0" err="1">
                <a:latin typeface="Berton" panose="020B0604020202020204" charset="-94"/>
              </a:rPr>
              <a:t>Strong</a:t>
            </a:r>
            <a:r>
              <a:rPr lang="tr-TR" sz="2400" dirty="0">
                <a:latin typeface="Berton" panose="020B0604020202020204" charset="-94"/>
              </a:rPr>
              <a:t> </a:t>
            </a:r>
            <a:r>
              <a:rPr lang="tr-TR" sz="2400" dirty="0" err="1">
                <a:latin typeface="Berton" panose="020B0604020202020204" charset="-94"/>
              </a:rPr>
              <a:t>Futures</a:t>
            </a:r>
            <a:endParaRPr lang="tr-TR" sz="2400" dirty="0">
              <a:latin typeface="Berton" panose="020B0604020202020204" charset="-94"/>
            </a:endParaRPr>
          </a:p>
          <a:p>
            <a:r>
              <a:rPr lang="tr-TR" sz="2400" dirty="0">
                <a:latin typeface="Berton" panose="020B0604020202020204" charset="-94"/>
              </a:rPr>
              <a:t>   www.tuketicihareketi.com</a:t>
            </a:r>
          </a:p>
        </p:txBody>
      </p:sp>
    </p:spTree>
    <p:extLst>
      <p:ext uri="{BB962C8B-B14F-4D97-AF65-F5344CB8AC3E}">
        <p14:creationId xmlns:p14="http://schemas.microsoft.com/office/powerpoint/2010/main" val="28948972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3200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3000" fill="hold"/>
                                        <p:tgtEl>
                                          <p:spTgt spid="12"/>
                                        </p:tgtEl>
                                        <p:attrNameLst>
                                          <p:attrName>ppt_x</p:attrName>
                                        </p:attrNameLst>
                                      </p:cBhvr>
                                      <p:tavLst>
                                        <p:tav tm="0">
                                          <p:val>
                                            <p:strVal val="#ppt_x"/>
                                          </p:val>
                                        </p:tav>
                                        <p:tav tm="100000">
                                          <p:val>
                                            <p:strVal val="#ppt_x"/>
                                          </p:val>
                                        </p:tav>
                                      </p:tavLst>
                                    </p:anim>
                                    <p:anim calcmode="lin" valueType="num">
                                      <p:cBhvr additive="base">
                                        <p:cTn id="8" dur="3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iterate type="lt">
                                    <p:tmPct val="10000"/>
                                  </p:iterate>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DB15"/>
        </a:solidFill>
        <a:effectLst/>
      </p:bgPr>
    </p:bg>
    <p:spTree>
      <p:nvGrpSpPr>
        <p:cNvPr id="1" name="">
          <a:extLst>
            <a:ext uri="{FF2B5EF4-FFF2-40B4-BE49-F238E27FC236}">
              <a16:creationId xmlns:a16="http://schemas.microsoft.com/office/drawing/2014/main" id="{D07FB273-5EC8-B5B6-C402-9993AD09EF2B}"/>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748116E0-479F-9D77-B265-C579B0B29286}"/>
              </a:ext>
            </a:extLst>
          </p:cNvPr>
          <p:cNvSpPr/>
          <p:nvPr/>
        </p:nvSpPr>
        <p:spPr>
          <a:xfrm>
            <a:off x="2632710" y="-668551"/>
            <a:ext cx="15915380" cy="11262186"/>
          </a:xfrm>
          <a:prstGeom prst="rect">
            <a:avLst/>
          </a:prstGeom>
          <a:solidFill>
            <a:srgbClr val="020301"/>
          </a:solidFill>
        </p:spPr>
        <p:txBody>
          <a:bodyPr/>
          <a:lstStyle/>
          <a:p>
            <a:pPr>
              <a:lnSpc>
                <a:spcPts val="7350"/>
              </a:lnSpc>
            </a:pPr>
            <a:endParaRPr lang="en-US" sz="4400" dirty="0">
              <a:solidFill>
                <a:srgbClr val="FFC000"/>
              </a:solidFill>
              <a:latin typeface="Book Antiqua" panose="02040602050305030304" pitchFamily="18" charset="0"/>
            </a:endParaRPr>
          </a:p>
        </p:txBody>
      </p:sp>
      <p:sp>
        <p:nvSpPr>
          <p:cNvPr id="3" name="Freeform 3">
            <a:extLst>
              <a:ext uri="{FF2B5EF4-FFF2-40B4-BE49-F238E27FC236}">
                <a16:creationId xmlns:a16="http://schemas.microsoft.com/office/drawing/2014/main" id="{47E21864-029F-93CF-3F2C-8E8254694BE1}"/>
              </a:ext>
            </a:extLst>
          </p:cNvPr>
          <p:cNvSpPr/>
          <p:nvPr/>
        </p:nvSpPr>
        <p:spPr>
          <a:xfrm>
            <a:off x="-6080519" y="-728686"/>
            <a:ext cx="8044139" cy="11382457"/>
          </a:xfrm>
          <a:custGeom>
            <a:avLst/>
            <a:gdLst/>
            <a:ahLst/>
            <a:cxnLst/>
            <a:rect l="l" t="t" r="r" b="b"/>
            <a:pathLst>
              <a:path w="8044139" h="11382457">
                <a:moveTo>
                  <a:pt x="0" y="0"/>
                </a:moveTo>
                <a:lnTo>
                  <a:pt x="8044139" y="0"/>
                </a:lnTo>
                <a:lnTo>
                  <a:pt x="8044139" y="11382456"/>
                </a:lnTo>
                <a:lnTo>
                  <a:pt x="0" y="11382456"/>
                </a:lnTo>
                <a:lnTo>
                  <a:pt x="0" y="0"/>
                </a:lnTo>
                <a:close/>
              </a:path>
            </a:pathLst>
          </a:custGeom>
          <a:blipFill>
            <a:blip r:embed="rId2"/>
            <a:stretch>
              <a:fillRect l="-36" r="-36"/>
            </a:stretch>
          </a:blipFill>
        </p:spPr>
        <p:txBody>
          <a:bodyPr/>
          <a:lstStyle/>
          <a:p>
            <a:endParaRPr lang="tr-TR"/>
          </a:p>
        </p:txBody>
      </p:sp>
      <p:grpSp>
        <p:nvGrpSpPr>
          <p:cNvPr id="4" name="Group 4">
            <a:extLst>
              <a:ext uri="{FF2B5EF4-FFF2-40B4-BE49-F238E27FC236}">
                <a16:creationId xmlns:a16="http://schemas.microsoft.com/office/drawing/2014/main" id="{1C24BD27-32E2-76C1-083E-AF700FE5F180}"/>
              </a:ext>
            </a:extLst>
          </p:cNvPr>
          <p:cNvGrpSpPr/>
          <p:nvPr/>
        </p:nvGrpSpPr>
        <p:grpSpPr>
          <a:xfrm>
            <a:off x="0" y="7663815"/>
            <a:ext cx="2623185" cy="2623185"/>
            <a:chOff x="0" y="0"/>
            <a:chExt cx="812800" cy="812800"/>
          </a:xfrm>
        </p:grpSpPr>
        <p:sp>
          <p:nvSpPr>
            <p:cNvPr id="5" name="Freeform 5">
              <a:extLst>
                <a:ext uri="{FF2B5EF4-FFF2-40B4-BE49-F238E27FC236}">
                  <a16:creationId xmlns:a16="http://schemas.microsoft.com/office/drawing/2014/main" id="{A3B69276-6F52-96B9-06EB-2EFE86DFB56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a:stretch>
            </a:blipFill>
          </p:spPr>
          <p:txBody>
            <a:bodyPr/>
            <a:lstStyle/>
            <a:p>
              <a:endParaRPr lang="tr-TR"/>
            </a:p>
          </p:txBody>
        </p:sp>
      </p:grpSp>
      <p:sp>
        <p:nvSpPr>
          <p:cNvPr id="7" name="TextBox 7">
            <a:extLst>
              <a:ext uri="{FF2B5EF4-FFF2-40B4-BE49-F238E27FC236}">
                <a16:creationId xmlns:a16="http://schemas.microsoft.com/office/drawing/2014/main" id="{5DA54A23-BD7C-33EC-8917-3AACD3EAAE2E}"/>
              </a:ext>
            </a:extLst>
          </p:cNvPr>
          <p:cNvSpPr txBox="1"/>
          <p:nvPr/>
        </p:nvSpPr>
        <p:spPr>
          <a:xfrm>
            <a:off x="70128" y="6090111"/>
            <a:ext cx="2482930" cy="280670"/>
          </a:xfrm>
          <a:prstGeom prst="rect">
            <a:avLst/>
          </a:prstGeom>
        </p:spPr>
        <p:txBody>
          <a:bodyPr lIns="0" tIns="0" rIns="0" bIns="0" rtlCol="0" anchor="t">
            <a:spAutoFit/>
          </a:bodyPr>
          <a:lstStyle/>
          <a:p>
            <a:pPr algn="ctr">
              <a:lnSpc>
                <a:spcPts val="2380"/>
              </a:lnSpc>
            </a:pPr>
            <a:r>
              <a:rPr lang="en-US" sz="1700">
                <a:solidFill>
                  <a:srgbClr val="020301"/>
                </a:solidFill>
                <a:latin typeface="Berton"/>
                <a:ea typeface="Berton"/>
                <a:cs typeface="Berton"/>
                <a:sym typeface="Berton"/>
              </a:rPr>
              <a:t>TÜKETİCİ HAREKETİ</a:t>
            </a:r>
          </a:p>
        </p:txBody>
      </p:sp>
      <p:sp>
        <p:nvSpPr>
          <p:cNvPr id="8" name="TextBox 8">
            <a:extLst>
              <a:ext uri="{FF2B5EF4-FFF2-40B4-BE49-F238E27FC236}">
                <a16:creationId xmlns:a16="http://schemas.microsoft.com/office/drawing/2014/main" id="{5EEF366C-9ACF-7FAE-6531-9F53929AA356}"/>
              </a:ext>
            </a:extLst>
          </p:cNvPr>
          <p:cNvSpPr txBox="1"/>
          <p:nvPr/>
        </p:nvSpPr>
        <p:spPr>
          <a:xfrm>
            <a:off x="156150" y="6614330"/>
            <a:ext cx="2310884" cy="306705"/>
          </a:xfrm>
          <a:prstGeom prst="rect">
            <a:avLst/>
          </a:prstGeom>
        </p:spPr>
        <p:txBody>
          <a:bodyPr lIns="0" tIns="0" rIns="0" bIns="0" rtlCol="0" anchor="t">
            <a:spAutoFit/>
          </a:bodyPr>
          <a:lstStyle/>
          <a:p>
            <a:pPr algn="ctr">
              <a:lnSpc>
                <a:spcPts val="2520"/>
              </a:lnSpc>
            </a:pPr>
            <a:r>
              <a:rPr lang="en-US" sz="1800">
                <a:solidFill>
                  <a:srgbClr val="292827"/>
                </a:solidFill>
                <a:latin typeface="Shadows Into Light Two"/>
                <a:ea typeface="Shadows Into Light Two"/>
                <a:cs typeface="Shadows Into Light Two"/>
                <a:sym typeface="Shadows Into Light Two"/>
              </a:rPr>
              <a:t>Hakkını savun, sesini duyur</a:t>
            </a:r>
          </a:p>
        </p:txBody>
      </p:sp>
      <p:sp>
        <p:nvSpPr>
          <p:cNvPr id="9" name="Akış Çizelgesi: Çok Sayıda Belge 8">
            <a:extLst>
              <a:ext uri="{FF2B5EF4-FFF2-40B4-BE49-F238E27FC236}">
                <a16:creationId xmlns:a16="http://schemas.microsoft.com/office/drawing/2014/main" id="{41762854-916B-34E4-83FE-DD8E4AB59C33}"/>
              </a:ext>
            </a:extLst>
          </p:cNvPr>
          <p:cNvSpPr/>
          <p:nvPr/>
        </p:nvSpPr>
        <p:spPr>
          <a:xfrm rot="10800000">
            <a:off x="12264397" y="7553503"/>
            <a:ext cx="6248400" cy="3558370"/>
          </a:xfrm>
          <a:prstGeom prst="flowChartMultidocumen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Resim 9" descr="metin, yazı tipi, kitap içeren bir resim&#10;&#10;Yapay zeka tarafından oluşturulmuş içerik yanlış olabilir.">
            <a:extLst>
              <a:ext uri="{FF2B5EF4-FFF2-40B4-BE49-F238E27FC236}">
                <a16:creationId xmlns:a16="http://schemas.microsoft.com/office/drawing/2014/main" id="{5B6EB6D1-90DB-9D9D-7FF3-C8099C5BBF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600" y="-1562100"/>
            <a:ext cx="10287000" cy="10287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1" name="Metin kutusu 10">
            <a:extLst>
              <a:ext uri="{FF2B5EF4-FFF2-40B4-BE49-F238E27FC236}">
                <a16:creationId xmlns:a16="http://schemas.microsoft.com/office/drawing/2014/main" id="{7ADAEBEC-41AB-6CE2-7E81-19542DBE8F70}"/>
              </a:ext>
            </a:extLst>
          </p:cNvPr>
          <p:cNvSpPr txBox="1"/>
          <p:nvPr/>
        </p:nvSpPr>
        <p:spPr>
          <a:xfrm>
            <a:off x="13670789" y="9101855"/>
            <a:ext cx="5105400" cy="830997"/>
          </a:xfrm>
          <a:prstGeom prst="rect">
            <a:avLst/>
          </a:prstGeom>
          <a:noFill/>
        </p:spPr>
        <p:txBody>
          <a:bodyPr wrap="square" rtlCol="0">
            <a:spAutoFit/>
          </a:bodyPr>
          <a:lstStyle/>
          <a:p>
            <a:r>
              <a:rPr lang="tr-TR" sz="2400" dirty="0" err="1">
                <a:latin typeface="Berton" panose="020B0604020202020204" charset="-94"/>
              </a:rPr>
              <a:t>Fair</a:t>
            </a:r>
            <a:r>
              <a:rPr lang="tr-TR" sz="2400" dirty="0">
                <a:latin typeface="Berton" panose="020B0604020202020204" charset="-94"/>
              </a:rPr>
              <a:t> </a:t>
            </a:r>
            <a:r>
              <a:rPr lang="tr-TR" sz="2400" dirty="0" err="1">
                <a:latin typeface="Berton" panose="020B0604020202020204" charset="-94"/>
              </a:rPr>
              <a:t>Choices</a:t>
            </a:r>
            <a:r>
              <a:rPr lang="tr-TR" sz="2400" dirty="0">
                <a:latin typeface="Berton" panose="020B0604020202020204" charset="-94"/>
              </a:rPr>
              <a:t>, </a:t>
            </a:r>
            <a:r>
              <a:rPr lang="tr-TR" sz="2400" dirty="0" err="1">
                <a:latin typeface="Berton" panose="020B0604020202020204" charset="-94"/>
              </a:rPr>
              <a:t>Strong</a:t>
            </a:r>
            <a:r>
              <a:rPr lang="tr-TR" sz="2400" dirty="0">
                <a:latin typeface="Berton" panose="020B0604020202020204" charset="-94"/>
              </a:rPr>
              <a:t> </a:t>
            </a:r>
            <a:r>
              <a:rPr lang="tr-TR" sz="2400" dirty="0" err="1">
                <a:latin typeface="Berton" panose="020B0604020202020204" charset="-94"/>
              </a:rPr>
              <a:t>Futures</a:t>
            </a:r>
            <a:endParaRPr lang="tr-TR" sz="2400" dirty="0">
              <a:latin typeface="Berton" panose="020B0604020202020204" charset="-94"/>
            </a:endParaRPr>
          </a:p>
          <a:p>
            <a:r>
              <a:rPr lang="tr-TR" sz="2400" dirty="0">
                <a:latin typeface="Berton" panose="020B0604020202020204" charset="-94"/>
              </a:rPr>
              <a:t>   www.tuketicihareketi.com</a:t>
            </a:r>
          </a:p>
        </p:txBody>
      </p:sp>
      <p:sp>
        <p:nvSpPr>
          <p:cNvPr id="6" name="Metin kutusu 5">
            <a:extLst>
              <a:ext uri="{FF2B5EF4-FFF2-40B4-BE49-F238E27FC236}">
                <a16:creationId xmlns:a16="http://schemas.microsoft.com/office/drawing/2014/main" id="{CA4F4154-A4BC-A785-FA0B-197886DD96A9}"/>
              </a:ext>
            </a:extLst>
          </p:cNvPr>
          <p:cNvSpPr txBox="1"/>
          <p:nvPr/>
        </p:nvSpPr>
        <p:spPr>
          <a:xfrm>
            <a:off x="4419600" y="8710508"/>
            <a:ext cx="6858000" cy="954107"/>
          </a:xfrm>
          <a:prstGeom prst="rect">
            <a:avLst/>
          </a:prstGeom>
          <a:noFill/>
        </p:spPr>
        <p:txBody>
          <a:bodyPr wrap="square" rtlCol="0">
            <a:spAutoFit/>
          </a:bodyPr>
          <a:lstStyle/>
          <a:p>
            <a:r>
              <a:rPr lang="tr-TR" sz="2800" dirty="0">
                <a:solidFill>
                  <a:srgbClr val="FFC000"/>
                </a:solidFill>
                <a:latin typeface="Berton" panose="020B0604020202020204" charset="-94"/>
              </a:rPr>
              <a:t>Tüketiciyi veride, dijital pazarda ve sosyal medyada da korumalı</a:t>
            </a:r>
          </a:p>
        </p:txBody>
      </p:sp>
    </p:spTree>
    <p:extLst>
      <p:ext uri="{BB962C8B-B14F-4D97-AF65-F5344CB8AC3E}">
        <p14:creationId xmlns:p14="http://schemas.microsoft.com/office/powerpoint/2010/main" val="266677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DB15"/>
        </a:solidFill>
        <a:effectLst/>
      </p:bgPr>
    </p:bg>
    <p:spTree>
      <p:nvGrpSpPr>
        <p:cNvPr id="1" name="">
          <a:extLst>
            <a:ext uri="{FF2B5EF4-FFF2-40B4-BE49-F238E27FC236}">
              <a16:creationId xmlns:a16="http://schemas.microsoft.com/office/drawing/2014/main" id="{00762E86-BEE9-0F6D-D648-A981FBE206CA}"/>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204474AA-A562-4479-6683-D2C89CDC2F4B}"/>
              </a:ext>
            </a:extLst>
          </p:cNvPr>
          <p:cNvSpPr/>
          <p:nvPr/>
        </p:nvSpPr>
        <p:spPr>
          <a:xfrm>
            <a:off x="2593579" y="0"/>
            <a:ext cx="15915380" cy="11262186"/>
          </a:xfrm>
          <a:prstGeom prst="rect">
            <a:avLst/>
          </a:prstGeom>
          <a:solidFill>
            <a:srgbClr val="020301"/>
          </a:solidFill>
        </p:spPr>
        <p:txBody>
          <a:bodyPr/>
          <a:lstStyle/>
          <a:p>
            <a:pPr>
              <a:lnSpc>
                <a:spcPts val="7350"/>
              </a:lnSpc>
            </a:pPr>
            <a:endParaRPr lang="en-US" sz="4400" dirty="0">
              <a:solidFill>
                <a:srgbClr val="FFC000"/>
              </a:solidFill>
              <a:latin typeface="Book Antiqua" panose="02040602050305030304" pitchFamily="18" charset="0"/>
            </a:endParaRPr>
          </a:p>
        </p:txBody>
      </p:sp>
      <p:sp>
        <p:nvSpPr>
          <p:cNvPr id="3" name="Freeform 3">
            <a:extLst>
              <a:ext uri="{FF2B5EF4-FFF2-40B4-BE49-F238E27FC236}">
                <a16:creationId xmlns:a16="http://schemas.microsoft.com/office/drawing/2014/main" id="{F0F70E33-97DC-FBD5-89FE-E4902D215F35}"/>
              </a:ext>
            </a:extLst>
          </p:cNvPr>
          <p:cNvSpPr/>
          <p:nvPr/>
        </p:nvSpPr>
        <p:spPr>
          <a:xfrm>
            <a:off x="-6324600" y="133350"/>
            <a:ext cx="8044139" cy="11382457"/>
          </a:xfrm>
          <a:custGeom>
            <a:avLst/>
            <a:gdLst/>
            <a:ahLst/>
            <a:cxnLst/>
            <a:rect l="l" t="t" r="r" b="b"/>
            <a:pathLst>
              <a:path w="8044139" h="11382457">
                <a:moveTo>
                  <a:pt x="0" y="0"/>
                </a:moveTo>
                <a:lnTo>
                  <a:pt x="8044139" y="0"/>
                </a:lnTo>
                <a:lnTo>
                  <a:pt x="8044139" y="11382456"/>
                </a:lnTo>
                <a:lnTo>
                  <a:pt x="0" y="11382456"/>
                </a:lnTo>
                <a:lnTo>
                  <a:pt x="0" y="0"/>
                </a:lnTo>
                <a:close/>
              </a:path>
            </a:pathLst>
          </a:custGeom>
          <a:blipFill>
            <a:blip r:embed="rId2"/>
            <a:stretch>
              <a:fillRect l="-36" r="-36"/>
            </a:stretch>
          </a:blipFill>
        </p:spPr>
        <p:txBody>
          <a:bodyPr/>
          <a:lstStyle/>
          <a:p>
            <a:r>
              <a:rPr lang="tr-TR"/>
              <a:t>21. yüzyılda tüketici, sadece cebini değil verisini de korumalı</a:t>
            </a:r>
          </a:p>
        </p:txBody>
      </p:sp>
      <p:grpSp>
        <p:nvGrpSpPr>
          <p:cNvPr id="4" name="Group 4">
            <a:extLst>
              <a:ext uri="{FF2B5EF4-FFF2-40B4-BE49-F238E27FC236}">
                <a16:creationId xmlns:a16="http://schemas.microsoft.com/office/drawing/2014/main" id="{BAC38B0C-2814-3508-FFF6-8FD85FCB3B7C}"/>
              </a:ext>
            </a:extLst>
          </p:cNvPr>
          <p:cNvGrpSpPr/>
          <p:nvPr/>
        </p:nvGrpSpPr>
        <p:grpSpPr>
          <a:xfrm>
            <a:off x="0" y="7663815"/>
            <a:ext cx="2623185" cy="2623185"/>
            <a:chOff x="0" y="0"/>
            <a:chExt cx="812800" cy="812800"/>
          </a:xfrm>
        </p:grpSpPr>
        <p:sp>
          <p:nvSpPr>
            <p:cNvPr id="5" name="Freeform 5">
              <a:extLst>
                <a:ext uri="{FF2B5EF4-FFF2-40B4-BE49-F238E27FC236}">
                  <a16:creationId xmlns:a16="http://schemas.microsoft.com/office/drawing/2014/main" id="{B289CCBD-FF9B-04D7-8CDB-BC086D4F9BF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a:stretch>
            </a:blipFill>
          </p:spPr>
          <p:txBody>
            <a:bodyPr/>
            <a:lstStyle/>
            <a:p>
              <a:endParaRPr lang="tr-TR"/>
            </a:p>
          </p:txBody>
        </p:sp>
      </p:grpSp>
      <p:sp>
        <p:nvSpPr>
          <p:cNvPr id="7" name="TextBox 7">
            <a:extLst>
              <a:ext uri="{FF2B5EF4-FFF2-40B4-BE49-F238E27FC236}">
                <a16:creationId xmlns:a16="http://schemas.microsoft.com/office/drawing/2014/main" id="{61C05B73-5560-FD12-042E-FA26ACB3314E}"/>
              </a:ext>
            </a:extLst>
          </p:cNvPr>
          <p:cNvSpPr txBox="1"/>
          <p:nvPr/>
        </p:nvSpPr>
        <p:spPr>
          <a:xfrm>
            <a:off x="70128" y="6090111"/>
            <a:ext cx="2482930" cy="280670"/>
          </a:xfrm>
          <a:prstGeom prst="rect">
            <a:avLst/>
          </a:prstGeom>
        </p:spPr>
        <p:txBody>
          <a:bodyPr lIns="0" tIns="0" rIns="0" bIns="0" rtlCol="0" anchor="t">
            <a:spAutoFit/>
          </a:bodyPr>
          <a:lstStyle/>
          <a:p>
            <a:pPr algn="ctr">
              <a:lnSpc>
                <a:spcPts val="2380"/>
              </a:lnSpc>
            </a:pPr>
            <a:r>
              <a:rPr lang="en-US" sz="1700">
                <a:solidFill>
                  <a:srgbClr val="020301"/>
                </a:solidFill>
                <a:latin typeface="Berton"/>
                <a:ea typeface="Berton"/>
                <a:cs typeface="Berton"/>
                <a:sym typeface="Berton"/>
              </a:rPr>
              <a:t>TÜKETİCİ HAREKETİ</a:t>
            </a:r>
          </a:p>
        </p:txBody>
      </p:sp>
      <p:sp>
        <p:nvSpPr>
          <p:cNvPr id="8" name="TextBox 8">
            <a:extLst>
              <a:ext uri="{FF2B5EF4-FFF2-40B4-BE49-F238E27FC236}">
                <a16:creationId xmlns:a16="http://schemas.microsoft.com/office/drawing/2014/main" id="{56CB15F6-88EE-CED7-A48C-4AECCEDE1FCD}"/>
              </a:ext>
            </a:extLst>
          </p:cNvPr>
          <p:cNvSpPr txBox="1"/>
          <p:nvPr/>
        </p:nvSpPr>
        <p:spPr>
          <a:xfrm>
            <a:off x="156150" y="6614330"/>
            <a:ext cx="2310884" cy="306705"/>
          </a:xfrm>
          <a:prstGeom prst="rect">
            <a:avLst/>
          </a:prstGeom>
        </p:spPr>
        <p:txBody>
          <a:bodyPr lIns="0" tIns="0" rIns="0" bIns="0" rtlCol="0" anchor="t">
            <a:spAutoFit/>
          </a:bodyPr>
          <a:lstStyle/>
          <a:p>
            <a:pPr algn="ctr">
              <a:lnSpc>
                <a:spcPts val="2520"/>
              </a:lnSpc>
            </a:pPr>
            <a:r>
              <a:rPr lang="en-US" sz="1800">
                <a:solidFill>
                  <a:srgbClr val="292827"/>
                </a:solidFill>
                <a:latin typeface="Shadows Into Light Two"/>
                <a:ea typeface="Shadows Into Light Two"/>
                <a:cs typeface="Shadows Into Light Two"/>
                <a:sym typeface="Shadows Into Light Two"/>
              </a:rPr>
              <a:t>Hakkını savun, sesini duyur</a:t>
            </a:r>
          </a:p>
        </p:txBody>
      </p:sp>
      <p:sp>
        <p:nvSpPr>
          <p:cNvPr id="12" name="Rectangle 2">
            <a:extLst>
              <a:ext uri="{FF2B5EF4-FFF2-40B4-BE49-F238E27FC236}">
                <a16:creationId xmlns:a16="http://schemas.microsoft.com/office/drawing/2014/main" id="{01A354F3-B747-C442-25CB-E7DBBB7DFDFF}"/>
              </a:ext>
            </a:extLst>
          </p:cNvPr>
          <p:cNvSpPr>
            <a:spLocks noChangeArrowheads="1"/>
          </p:cNvSpPr>
          <p:nvPr/>
        </p:nvSpPr>
        <p:spPr bwMode="auto">
          <a:xfrm>
            <a:off x="0" y="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3" name="Rectangle 3">
            <a:extLst>
              <a:ext uri="{FF2B5EF4-FFF2-40B4-BE49-F238E27FC236}">
                <a16:creationId xmlns:a16="http://schemas.microsoft.com/office/drawing/2014/main" id="{80769B21-C57C-14FE-DBA9-2FCA869FBF6B}"/>
              </a:ext>
            </a:extLst>
          </p:cNvPr>
          <p:cNvSpPr>
            <a:spLocks noChangeArrowheads="1"/>
          </p:cNvSpPr>
          <p:nvPr/>
        </p:nvSpPr>
        <p:spPr bwMode="auto">
          <a:xfrm>
            <a:off x="152400" y="1524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4" name="Rectangle 4">
            <a:extLst>
              <a:ext uri="{FF2B5EF4-FFF2-40B4-BE49-F238E27FC236}">
                <a16:creationId xmlns:a16="http://schemas.microsoft.com/office/drawing/2014/main" id="{5075A369-75F9-C1FF-92FE-505F54F43130}"/>
              </a:ext>
            </a:extLst>
          </p:cNvPr>
          <p:cNvSpPr>
            <a:spLocks noChangeArrowheads="1"/>
          </p:cNvSpPr>
          <p:nvPr/>
        </p:nvSpPr>
        <p:spPr bwMode="auto">
          <a:xfrm>
            <a:off x="304800" y="3048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6" name="Rectangle 5">
            <a:extLst>
              <a:ext uri="{FF2B5EF4-FFF2-40B4-BE49-F238E27FC236}">
                <a16:creationId xmlns:a16="http://schemas.microsoft.com/office/drawing/2014/main" id="{8098287A-495C-0095-AF41-9B410BC5723B}"/>
              </a:ext>
            </a:extLst>
          </p:cNvPr>
          <p:cNvSpPr>
            <a:spLocks noChangeArrowheads="1"/>
          </p:cNvSpPr>
          <p:nvPr/>
        </p:nvSpPr>
        <p:spPr bwMode="auto">
          <a:xfrm>
            <a:off x="457200" y="4572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7" name="Rectangle 6">
            <a:extLst>
              <a:ext uri="{FF2B5EF4-FFF2-40B4-BE49-F238E27FC236}">
                <a16:creationId xmlns:a16="http://schemas.microsoft.com/office/drawing/2014/main" id="{85AFA4DB-311C-CBC4-9108-D8F7A2A77E66}"/>
              </a:ext>
            </a:extLst>
          </p:cNvPr>
          <p:cNvSpPr>
            <a:spLocks noChangeArrowheads="1"/>
          </p:cNvSpPr>
          <p:nvPr/>
        </p:nvSpPr>
        <p:spPr bwMode="auto">
          <a:xfrm>
            <a:off x="609600" y="6096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19" name="Resim 18" descr="metin, ekran görüntüsü, grafik tasarım içeren bir resim&#10;&#10;Yapay zeka tarafından oluşturulmuş içerik yanlış olabilir.">
            <a:extLst>
              <a:ext uri="{FF2B5EF4-FFF2-40B4-BE49-F238E27FC236}">
                <a16:creationId xmlns:a16="http://schemas.microsoft.com/office/drawing/2014/main" id="{F4AC4CC8-F5D4-6469-9F53-EA3D1D452E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19" y="-1"/>
            <a:ext cx="18435638" cy="11224084"/>
          </a:xfrm>
          <a:prstGeom prst="rect">
            <a:avLst/>
          </a:prstGeom>
        </p:spPr>
      </p:pic>
      <p:sp>
        <p:nvSpPr>
          <p:cNvPr id="23" name="Metin kutusu 22">
            <a:extLst>
              <a:ext uri="{FF2B5EF4-FFF2-40B4-BE49-F238E27FC236}">
                <a16:creationId xmlns:a16="http://schemas.microsoft.com/office/drawing/2014/main" id="{8B93241C-9D63-F082-3510-01EB04C5EB27}"/>
              </a:ext>
            </a:extLst>
          </p:cNvPr>
          <p:cNvSpPr txBox="1"/>
          <p:nvPr/>
        </p:nvSpPr>
        <p:spPr>
          <a:xfrm>
            <a:off x="3032487" y="8343900"/>
            <a:ext cx="13866018" cy="523220"/>
          </a:xfrm>
          <a:prstGeom prst="rect">
            <a:avLst/>
          </a:prstGeom>
          <a:noFill/>
        </p:spPr>
        <p:txBody>
          <a:bodyPr wrap="square">
            <a:spAutoFit/>
          </a:bodyPr>
          <a:lstStyle/>
          <a:p>
            <a:r>
              <a:rPr lang="tr-TR" sz="2800" i="1" dirty="0">
                <a:solidFill>
                  <a:srgbClr val="FFC000"/>
                </a:solidFill>
                <a:effectLst/>
                <a:latin typeface="Shadows Into Light Two" panose="020B0604020202020204" charset="0"/>
                <a:ea typeface="Aptos"/>
                <a:cs typeface="Times New Roman" panose="02020603050405020304" pitchFamily="18" charset="0"/>
              </a:rPr>
              <a:t>21. yüzyılda tüketici, sadece cebini değil verisini de korumalı</a:t>
            </a:r>
            <a:endParaRPr lang="tr-TR" sz="2800" dirty="0">
              <a:solidFill>
                <a:srgbClr val="FFC000"/>
              </a:solidFill>
              <a:latin typeface="Shadows Into Light Two" panose="020B0604020202020204" charset="0"/>
            </a:endParaRPr>
          </a:p>
        </p:txBody>
      </p:sp>
      <p:sp>
        <p:nvSpPr>
          <p:cNvPr id="9" name="Akış Çizelgesi: Çok Sayıda Belge 8">
            <a:extLst>
              <a:ext uri="{FF2B5EF4-FFF2-40B4-BE49-F238E27FC236}">
                <a16:creationId xmlns:a16="http://schemas.microsoft.com/office/drawing/2014/main" id="{10A15209-5B88-05F1-5972-7BAE53B24075}"/>
              </a:ext>
            </a:extLst>
          </p:cNvPr>
          <p:cNvSpPr/>
          <p:nvPr/>
        </p:nvSpPr>
        <p:spPr>
          <a:xfrm rot="10800000">
            <a:off x="12323164" y="8378252"/>
            <a:ext cx="6248400" cy="3558370"/>
          </a:xfrm>
          <a:prstGeom prst="flowChartMultidocumen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Metin kutusu 9">
            <a:extLst>
              <a:ext uri="{FF2B5EF4-FFF2-40B4-BE49-F238E27FC236}">
                <a16:creationId xmlns:a16="http://schemas.microsoft.com/office/drawing/2014/main" id="{BEAAE9F0-29B0-EEF3-0250-EC498C1FEF6F}"/>
              </a:ext>
            </a:extLst>
          </p:cNvPr>
          <p:cNvSpPr txBox="1"/>
          <p:nvPr/>
        </p:nvSpPr>
        <p:spPr>
          <a:xfrm>
            <a:off x="13670789" y="9101855"/>
            <a:ext cx="5105400" cy="830997"/>
          </a:xfrm>
          <a:prstGeom prst="rect">
            <a:avLst/>
          </a:prstGeom>
          <a:noFill/>
        </p:spPr>
        <p:txBody>
          <a:bodyPr wrap="square" rtlCol="0">
            <a:spAutoFit/>
          </a:bodyPr>
          <a:lstStyle/>
          <a:p>
            <a:r>
              <a:rPr lang="tr-TR" sz="2400" dirty="0" err="1">
                <a:latin typeface="Berton" panose="020B0604020202020204" charset="-94"/>
              </a:rPr>
              <a:t>Fair</a:t>
            </a:r>
            <a:r>
              <a:rPr lang="tr-TR" sz="2400" dirty="0">
                <a:latin typeface="Berton" panose="020B0604020202020204" charset="-94"/>
              </a:rPr>
              <a:t> </a:t>
            </a:r>
            <a:r>
              <a:rPr lang="tr-TR" sz="2400" dirty="0" err="1">
                <a:latin typeface="Berton" panose="020B0604020202020204" charset="-94"/>
              </a:rPr>
              <a:t>Choices</a:t>
            </a:r>
            <a:r>
              <a:rPr lang="tr-TR" sz="2400" dirty="0">
                <a:latin typeface="Berton" panose="020B0604020202020204" charset="-94"/>
              </a:rPr>
              <a:t>, </a:t>
            </a:r>
            <a:r>
              <a:rPr lang="tr-TR" sz="2400" dirty="0" err="1">
                <a:latin typeface="Berton" panose="020B0604020202020204" charset="-94"/>
              </a:rPr>
              <a:t>Strong</a:t>
            </a:r>
            <a:r>
              <a:rPr lang="tr-TR" sz="2400" dirty="0">
                <a:latin typeface="Berton" panose="020B0604020202020204" charset="-94"/>
              </a:rPr>
              <a:t> </a:t>
            </a:r>
            <a:r>
              <a:rPr lang="tr-TR" sz="2400" dirty="0" err="1">
                <a:latin typeface="Berton" panose="020B0604020202020204" charset="-94"/>
              </a:rPr>
              <a:t>Futures</a:t>
            </a:r>
            <a:endParaRPr lang="tr-TR" sz="2400" dirty="0">
              <a:latin typeface="Berton" panose="020B0604020202020204" charset="-94"/>
            </a:endParaRPr>
          </a:p>
          <a:p>
            <a:r>
              <a:rPr lang="tr-TR" sz="2400" dirty="0">
                <a:latin typeface="Berton" panose="020B0604020202020204" charset="-94"/>
              </a:rPr>
              <a:t>   www.tuketicihareketi.com</a:t>
            </a:r>
          </a:p>
        </p:txBody>
      </p:sp>
    </p:spTree>
    <p:extLst>
      <p:ext uri="{BB962C8B-B14F-4D97-AF65-F5344CB8AC3E}">
        <p14:creationId xmlns:p14="http://schemas.microsoft.com/office/powerpoint/2010/main" val="885969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50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3000"/>
                                        <p:tgtEl>
                                          <p:spTgt spid="19"/>
                                        </p:tgtEl>
                                      </p:cBhvr>
                                    </p:animEffect>
                                  </p:childTnLst>
                                  <p:subTnLst>
                                    <p:set>
                                      <p:cBhvr override="childStyle">
                                        <p:cTn dur="1" fill="hold" display="0" masterRel="sameClick" afterEffect="1">
                                          <p:stCondLst>
                                            <p:cond evt="end" delay="0">
                                              <p:tn val="5"/>
                                            </p:cond>
                                          </p:stCondLst>
                                        </p:cTn>
                                        <p:tgtEl>
                                          <p:spTgt spid="19"/>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iterate type="lt">
                                    <p:tmPct val="10000"/>
                                  </p:iterate>
                                  <p:childTnLst>
                                    <p:set>
                                      <p:cBhvr>
                                        <p:cTn id="11" dur="1" fill="hold">
                                          <p:stCondLst>
                                            <p:cond delay="0"/>
                                          </p:stCondLst>
                                        </p:cTn>
                                        <p:tgtEl>
                                          <p:spTgt spid="23"/>
                                        </p:tgtEl>
                                        <p:attrNameLst>
                                          <p:attrName>style.visibility</p:attrName>
                                        </p:attrNameLst>
                                      </p:cBhvr>
                                      <p:to>
                                        <p:strVal val="visible"/>
                                      </p:to>
                                    </p:set>
                                    <p:animEffect transition="in" filter="wheel(1)">
                                      <p:cBhvr>
                                        <p:cTn id="12" dur="1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randombar(horizontal)">
                                      <p:cBhvr>
                                        <p:cTn id="1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DB15"/>
        </a:solidFill>
        <a:effectLst/>
      </p:bgPr>
    </p:bg>
    <p:spTree>
      <p:nvGrpSpPr>
        <p:cNvPr id="1" name="">
          <a:extLst>
            <a:ext uri="{FF2B5EF4-FFF2-40B4-BE49-F238E27FC236}">
              <a16:creationId xmlns:a16="http://schemas.microsoft.com/office/drawing/2014/main" id="{D719523C-0565-07FA-4C53-34D49BC975E3}"/>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97396D77-4248-01BA-D0BF-1982B56FD2C3}"/>
              </a:ext>
            </a:extLst>
          </p:cNvPr>
          <p:cNvSpPr/>
          <p:nvPr/>
        </p:nvSpPr>
        <p:spPr>
          <a:xfrm>
            <a:off x="2553058" y="253630"/>
            <a:ext cx="15915380" cy="11262186"/>
          </a:xfrm>
          <a:prstGeom prst="rect">
            <a:avLst/>
          </a:prstGeom>
          <a:solidFill>
            <a:srgbClr val="020301"/>
          </a:solidFill>
        </p:spPr>
        <p:txBody>
          <a:bodyPr/>
          <a:lstStyle/>
          <a:p>
            <a:pPr>
              <a:lnSpc>
                <a:spcPts val="7350"/>
              </a:lnSpc>
            </a:pPr>
            <a:endParaRPr lang="en-US" sz="4400" dirty="0">
              <a:solidFill>
                <a:srgbClr val="FFC000"/>
              </a:solidFill>
              <a:latin typeface="Book Antiqua" panose="02040602050305030304" pitchFamily="18" charset="0"/>
            </a:endParaRPr>
          </a:p>
        </p:txBody>
      </p:sp>
      <p:sp>
        <p:nvSpPr>
          <p:cNvPr id="3" name="Freeform 3">
            <a:extLst>
              <a:ext uri="{FF2B5EF4-FFF2-40B4-BE49-F238E27FC236}">
                <a16:creationId xmlns:a16="http://schemas.microsoft.com/office/drawing/2014/main" id="{38AC450E-E767-7F6A-E61E-C2E14A721E88}"/>
              </a:ext>
            </a:extLst>
          </p:cNvPr>
          <p:cNvSpPr/>
          <p:nvPr/>
        </p:nvSpPr>
        <p:spPr>
          <a:xfrm>
            <a:off x="-6324600" y="133350"/>
            <a:ext cx="8044139" cy="11382457"/>
          </a:xfrm>
          <a:custGeom>
            <a:avLst/>
            <a:gdLst/>
            <a:ahLst/>
            <a:cxnLst/>
            <a:rect l="l" t="t" r="r" b="b"/>
            <a:pathLst>
              <a:path w="8044139" h="11382457">
                <a:moveTo>
                  <a:pt x="0" y="0"/>
                </a:moveTo>
                <a:lnTo>
                  <a:pt x="8044139" y="0"/>
                </a:lnTo>
                <a:lnTo>
                  <a:pt x="8044139" y="11382456"/>
                </a:lnTo>
                <a:lnTo>
                  <a:pt x="0" y="11382456"/>
                </a:lnTo>
                <a:lnTo>
                  <a:pt x="0" y="0"/>
                </a:lnTo>
                <a:close/>
              </a:path>
            </a:pathLst>
          </a:custGeom>
          <a:blipFill>
            <a:blip r:embed="rId2"/>
            <a:stretch>
              <a:fillRect l="-36" r="-36"/>
            </a:stretch>
          </a:blipFill>
        </p:spPr>
        <p:txBody>
          <a:bodyPr/>
          <a:lstStyle/>
          <a:p>
            <a:r>
              <a:rPr lang="tr-TR"/>
              <a:t>21. yüzyılda tüketici, sadece cebini değil verisini de korumalı</a:t>
            </a:r>
          </a:p>
        </p:txBody>
      </p:sp>
      <p:grpSp>
        <p:nvGrpSpPr>
          <p:cNvPr id="4" name="Group 4">
            <a:extLst>
              <a:ext uri="{FF2B5EF4-FFF2-40B4-BE49-F238E27FC236}">
                <a16:creationId xmlns:a16="http://schemas.microsoft.com/office/drawing/2014/main" id="{37D466A2-4733-06C6-DDFA-8128FBB2C29E}"/>
              </a:ext>
            </a:extLst>
          </p:cNvPr>
          <p:cNvGrpSpPr/>
          <p:nvPr/>
        </p:nvGrpSpPr>
        <p:grpSpPr>
          <a:xfrm>
            <a:off x="0" y="7663815"/>
            <a:ext cx="2623185" cy="2623185"/>
            <a:chOff x="0" y="0"/>
            <a:chExt cx="812800" cy="812800"/>
          </a:xfrm>
        </p:grpSpPr>
        <p:sp>
          <p:nvSpPr>
            <p:cNvPr id="5" name="Freeform 5">
              <a:extLst>
                <a:ext uri="{FF2B5EF4-FFF2-40B4-BE49-F238E27FC236}">
                  <a16:creationId xmlns:a16="http://schemas.microsoft.com/office/drawing/2014/main" id="{B8CDEC79-4BE7-9362-8476-8DCE2A9271A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a:stretch>
            </a:blipFill>
          </p:spPr>
          <p:txBody>
            <a:bodyPr/>
            <a:lstStyle/>
            <a:p>
              <a:endParaRPr lang="tr-TR"/>
            </a:p>
          </p:txBody>
        </p:sp>
      </p:grpSp>
      <p:sp>
        <p:nvSpPr>
          <p:cNvPr id="7" name="TextBox 7">
            <a:extLst>
              <a:ext uri="{FF2B5EF4-FFF2-40B4-BE49-F238E27FC236}">
                <a16:creationId xmlns:a16="http://schemas.microsoft.com/office/drawing/2014/main" id="{AE0BB10B-DAD9-E4E6-437C-20DA9EF6CD7F}"/>
              </a:ext>
            </a:extLst>
          </p:cNvPr>
          <p:cNvSpPr txBox="1"/>
          <p:nvPr/>
        </p:nvSpPr>
        <p:spPr>
          <a:xfrm>
            <a:off x="70128" y="6090111"/>
            <a:ext cx="2482930" cy="280670"/>
          </a:xfrm>
          <a:prstGeom prst="rect">
            <a:avLst/>
          </a:prstGeom>
        </p:spPr>
        <p:txBody>
          <a:bodyPr lIns="0" tIns="0" rIns="0" bIns="0" rtlCol="0" anchor="t">
            <a:spAutoFit/>
          </a:bodyPr>
          <a:lstStyle/>
          <a:p>
            <a:pPr algn="ctr">
              <a:lnSpc>
                <a:spcPts val="2380"/>
              </a:lnSpc>
            </a:pPr>
            <a:r>
              <a:rPr lang="en-US" sz="1700">
                <a:solidFill>
                  <a:srgbClr val="020301"/>
                </a:solidFill>
                <a:latin typeface="Berton"/>
                <a:ea typeface="Berton"/>
                <a:cs typeface="Berton"/>
                <a:sym typeface="Berton"/>
              </a:rPr>
              <a:t>TÜKETİCİ HAREKETİ</a:t>
            </a:r>
          </a:p>
        </p:txBody>
      </p:sp>
      <p:sp>
        <p:nvSpPr>
          <p:cNvPr id="8" name="TextBox 8">
            <a:extLst>
              <a:ext uri="{FF2B5EF4-FFF2-40B4-BE49-F238E27FC236}">
                <a16:creationId xmlns:a16="http://schemas.microsoft.com/office/drawing/2014/main" id="{C8B57B13-3C31-AED8-4B25-F9EF51AF31CE}"/>
              </a:ext>
            </a:extLst>
          </p:cNvPr>
          <p:cNvSpPr txBox="1"/>
          <p:nvPr/>
        </p:nvSpPr>
        <p:spPr>
          <a:xfrm>
            <a:off x="156150" y="6614330"/>
            <a:ext cx="2310884" cy="306705"/>
          </a:xfrm>
          <a:prstGeom prst="rect">
            <a:avLst/>
          </a:prstGeom>
        </p:spPr>
        <p:txBody>
          <a:bodyPr lIns="0" tIns="0" rIns="0" bIns="0" rtlCol="0" anchor="t">
            <a:spAutoFit/>
          </a:bodyPr>
          <a:lstStyle/>
          <a:p>
            <a:pPr algn="ctr">
              <a:lnSpc>
                <a:spcPts val="2520"/>
              </a:lnSpc>
            </a:pPr>
            <a:r>
              <a:rPr lang="en-US" sz="1800">
                <a:solidFill>
                  <a:srgbClr val="292827"/>
                </a:solidFill>
                <a:latin typeface="Shadows Into Light Two"/>
                <a:ea typeface="Shadows Into Light Two"/>
                <a:cs typeface="Shadows Into Light Two"/>
                <a:sym typeface="Shadows Into Light Two"/>
              </a:rPr>
              <a:t>Hakkını savun, sesini duyur</a:t>
            </a:r>
          </a:p>
        </p:txBody>
      </p:sp>
      <p:sp>
        <p:nvSpPr>
          <p:cNvPr id="12" name="Rectangle 2">
            <a:extLst>
              <a:ext uri="{FF2B5EF4-FFF2-40B4-BE49-F238E27FC236}">
                <a16:creationId xmlns:a16="http://schemas.microsoft.com/office/drawing/2014/main" id="{0F7938D4-2F95-9535-6F77-6C4E44AB1AC0}"/>
              </a:ext>
            </a:extLst>
          </p:cNvPr>
          <p:cNvSpPr>
            <a:spLocks noChangeArrowheads="1"/>
          </p:cNvSpPr>
          <p:nvPr/>
        </p:nvSpPr>
        <p:spPr bwMode="auto">
          <a:xfrm>
            <a:off x="0" y="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3" name="Rectangle 3">
            <a:extLst>
              <a:ext uri="{FF2B5EF4-FFF2-40B4-BE49-F238E27FC236}">
                <a16:creationId xmlns:a16="http://schemas.microsoft.com/office/drawing/2014/main" id="{C97DFB33-3A8A-68C8-46DF-C401AB9A5144}"/>
              </a:ext>
            </a:extLst>
          </p:cNvPr>
          <p:cNvSpPr>
            <a:spLocks noChangeArrowheads="1"/>
          </p:cNvSpPr>
          <p:nvPr/>
        </p:nvSpPr>
        <p:spPr bwMode="auto">
          <a:xfrm>
            <a:off x="152400" y="1524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4" name="Rectangle 4">
            <a:extLst>
              <a:ext uri="{FF2B5EF4-FFF2-40B4-BE49-F238E27FC236}">
                <a16:creationId xmlns:a16="http://schemas.microsoft.com/office/drawing/2014/main" id="{BE64A476-2068-793C-2B42-AE0B7E0CCE35}"/>
              </a:ext>
            </a:extLst>
          </p:cNvPr>
          <p:cNvSpPr>
            <a:spLocks noChangeArrowheads="1"/>
          </p:cNvSpPr>
          <p:nvPr/>
        </p:nvSpPr>
        <p:spPr bwMode="auto">
          <a:xfrm>
            <a:off x="304800" y="3048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6" name="Rectangle 5">
            <a:extLst>
              <a:ext uri="{FF2B5EF4-FFF2-40B4-BE49-F238E27FC236}">
                <a16:creationId xmlns:a16="http://schemas.microsoft.com/office/drawing/2014/main" id="{C9B6C7A9-70FF-C0B7-D386-33CF9FA1F99A}"/>
              </a:ext>
            </a:extLst>
          </p:cNvPr>
          <p:cNvSpPr>
            <a:spLocks noChangeArrowheads="1"/>
          </p:cNvSpPr>
          <p:nvPr/>
        </p:nvSpPr>
        <p:spPr bwMode="auto">
          <a:xfrm>
            <a:off x="457200" y="4572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7" name="Rectangle 6">
            <a:extLst>
              <a:ext uri="{FF2B5EF4-FFF2-40B4-BE49-F238E27FC236}">
                <a16:creationId xmlns:a16="http://schemas.microsoft.com/office/drawing/2014/main" id="{BD9A0973-F1F5-858F-6857-B5A3D3BB4622}"/>
              </a:ext>
            </a:extLst>
          </p:cNvPr>
          <p:cNvSpPr>
            <a:spLocks noChangeArrowheads="1"/>
          </p:cNvSpPr>
          <p:nvPr/>
        </p:nvSpPr>
        <p:spPr bwMode="auto">
          <a:xfrm>
            <a:off x="609600" y="6096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23" name="Metin kutusu 22">
            <a:extLst>
              <a:ext uri="{FF2B5EF4-FFF2-40B4-BE49-F238E27FC236}">
                <a16:creationId xmlns:a16="http://schemas.microsoft.com/office/drawing/2014/main" id="{616AA5CC-1709-7540-2D58-85C68A6EA690}"/>
              </a:ext>
            </a:extLst>
          </p:cNvPr>
          <p:cNvSpPr txBox="1"/>
          <p:nvPr/>
        </p:nvSpPr>
        <p:spPr>
          <a:xfrm>
            <a:off x="2820591" y="7589957"/>
            <a:ext cx="13866018" cy="523220"/>
          </a:xfrm>
          <a:prstGeom prst="rect">
            <a:avLst/>
          </a:prstGeom>
          <a:noFill/>
        </p:spPr>
        <p:txBody>
          <a:bodyPr wrap="square">
            <a:spAutoFit/>
          </a:bodyPr>
          <a:lstStyle/>
          <a:p>
            <a:r>
              <a:rPr lang="tr-TR" sz="2800" i="1" dirty="0">
                <a:solidFill>
                  <a:srgbClr val="FFC000"/>
                </a:solidFill>
                <a:effectLst/>
                <a:latin typeface="Shadows Into Light Two" panose="020B0604020202020204" charset="0"/>
                <a:ea typeface="Aptos"/>
                <a:cs typeface="Times New Roman" panose="02020603050405020304" pitchFamily="18" charset="0"/>
              </a:rPr>
              <a:t>21. yüzyılda tüketici, sadece cebini değil verisini de korumalı</a:t>
            </a:r>
            <a:endParaRPr lang="tr-TR" sz="2800" dirty="0">
              <a:solidFill>
                <a:srgbClr val="FFC000"/>
              </a:solidFill>
              <a:latin typeface="Shadows Into Light Two" panose="020B0604020202020204" charset="0"/>
            </a:endParaRPr>
          </a:p>
        </p:txBody>
      </p:sp>
      <p:sp>
        <p:nvSpPr>
          <p:cNvPr id="9" name="Akış Çizelgesi: Çok Sayıda Belge 8">
            <a:extLst>
              <a:ext uri="{FF2B5EF4-FFF2-40B4-BE49-F238E27FC236}">
                <a16:creationId xmlns:a16="http://schemas.microsoft.com/office/drawing/2014/main" id="{8BC8734D-E534-6BBA-52D5-FFFBC09D516E}"/>
              </a:ext>
            </a:extLst>
          </p:cNvPr>
          <p:cNvSpPr/>
          <p:nvPr/>
        </p:nvSpPr>
        <p:spPr>
          <a:xfrm rot="10800000">
            <a:off x="12323164" y="8378252"/>
            <a:ext cx="6248400" cy="3558370"/>
          </a:xfrm>
          <a:prstGeom prst="flowChartMultidocumen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Metin kutusu 9">
            <a:extLst>
              <a:ext uri="{FF2B5EF4-FFF2-40B4-BE49-F238E27FC236}">
                <a16:creationId xmlns:a16="http://schemas.microsoft.com/office/drawing/2014/main" id="{EE17553E-9DF6-441E-E31C-B1200E71AA81}"/>
              </a:ext>
            </a:extLst>
          </p:cNvPr>
          <p:cNvSpPr txBox="1"/>
          <p:nvPr/>
        </p:nvSpPr>
        <p:spPr>
          <a:xfrm>
            <a:off x="13670789" y="9101855"/>
            <a:ext cx="5105400" cy="830997"/>
          </a:xfrm>
          <a:prstGeom prst="rect">
            <a:avLst/>
          </a:prstGeom>
          <a:noFill/>
        </p:spPr>
        <p:txBody>
          <a:bodyPr wrap="square" rtlCol="0">
            <a:spAutoFit/>
          </a:bodyPr>
          <a:lstStyle/>
          <a:p>
            <a:r>
              <a:rPr lang="tr-TR" sz="2400" dirty="0" err="1">
                <a:latin typeface="Berton" panose="020B0604020202020204" charset="-94"/>
              </a:rPr>
              <a:t>Fair</a:t>
            </a:r>
            <a:r>
              <a:rPr lang="tr-TR" sz="2400" dirty="0">
                <a:latin typeface="Berton" panose="020B0604020202020204" charset="-94"/>
              </a:rPr>
              <a:t> </a:t>
            </a:r>
            <a:r>
              <a:rPr lang="tr-TR" sz="2400" dirty="0" err="1">
                <a:latin typeface="Berton" panose="020B0604020202020204" charset="-94"/>
              </a:rPr>
              <a:t>Choices</a:t>
            </a:r>
            <a:r>
              <a:rPr lang="tr-TR" sz="2400" dirty="0">
                <a:latin typeface="Berton" panose="020B0604020202020204" charset="-94"/>
              </a:rPr>
              <a:t>, </a:t>
            </a:r>
            <a:r>
              <a:rPr lang="tr-TR" sz="2400" dirty="0" err="1">
                <a:latin typeface="Berton" panose="020B0604020202020204" charset="-94"/>
              </a:rPr>
              <a:t>Strong</a:t>
            </a:r>
            <a:r>
              <a:rPr lang="tr-TR" sz="2400" dirty="0">
                <a:latin typeface="Berton" panose="020B0604020202020204" charset="-94"/>
              </a:rPr>
              <a:t> </a:t>
            </a:r>
            <a:r>
              <a:rPr lang="tr-TR" sz="2400" dirty="0" err="1">
                <a:latin typeface="Berton" panose="020B0604020202020204" charset="-94"/>
              </a:rPr>
              <a:t>Futures</a:t>
            </a:r>
            <a:endParaRPr lang="tr-TR" sz="2400" dirty="0">
              <a:latin typeface="Berton" panose="020B0604020202020204" charset="-94"/>
            </a:endParaRPr>
          </a:p>
          <a:p>
            <a:r>
              <a:rPr lang="tr-TR" sz="2400" dirty="0">
                <a:latin typeface="Berton" panose="020B0604020202020204" charset="-94"/>
              </a:rPr>
              <a:t>   www.tuketicihareketi.com</a:t>
            </a:r>
          </a:p>
        </p:txBody>
      </p:sp>
      <p:pic>
        <p:nvPicPr>
          <p:cNvPr id="11" name="Resim 10" descr="metin, adam, insan, insan yüzü, ekran görüntüsü içeren bir resim&#10;&#10;Yapay zeka tarafından oluşturulmuş içerik yanlış olabilir.">
            <a:extLst>
              <a:ext uri="{FF2B5EF4-FFF2-40B4-BE49-F238E27FC236}">
                <a16:creationId xmlns:a16="http://schemas.microsoft.com/office/drawing/2014/main" id="{48835F11-6190-CE84-8833-EAE1F35155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0" y="762000"/>
            <a:ext cx="4591050" cy="61626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8" name="Resim 17" descr="metin, ekran görüntüsü, insan yüzü, takım elbise içeren bir resim&#10;&#10;Yapay zeka tarafından oluşturulmuş içerik yanlış olabilir.">
            <a:extLst>
              <a:ext uri="{FF2B5EF4-FFF2-40B4-BE49-F238E27FC236}">
                <a16:creationId xmlns:a16="http://schemas.microsoft.com/office/drawing/2014/main" id="{5733895E-829B-3B01-DF7B-0FF0C4AC63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40368" y="762000"/>
            <a:ext cx="4981575" cy="732472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20" name="Metin kutusu 19">
            <a:extLst>
              <a:ext uri="{FF2B5EF4-FFF2-40B4-BE49-F238E27FC236}">
                <a16:creationId xmlns:a16="http://schemas.microsoft.com/office/drawing/2014/main" id="{E1B431CC-E792-FFC3-CB69-B017BC7F3F3C}"/>
              </a:ext>
            </a:extLst>
          </p:cNvPr>
          <p:cNvSpPr txBox="1"/>
          <p:nvPr/>
        </p:nvSpPr>
        <p:spPr>
          <a:xfrm>
            <a:off x="2820590" y="8227874"/>
            <a:ext cx="10057209" cy="1938992"/>
          </a:xfrm>
          <a:prstGeom prst="rect">
            <a:avLst/>
          </a:prstGeom>
          <a:noFill/>
        </p:spPr>
        <p:txBody>
          <a:bodyPr wrap="square" rtlCol="0">
            <a:spAutoFit/>
          </a:bodyPr>
          <a:lstStyle/>
          <a:p>
            <a:r>
              <a:rPr lang="tr-TR" sz="4000" dirty="0">
                <a:solidFill>
                  <a:srgbClr val="FFC000"/>
                </a:solidFill>
                <a:latin typeface="Berton" panose="020B0604020202020204" charset="-94"/>
              </a:rPr>
              <a:t>Medyada gördüğümüz her haberin gerçekleri yansıtmayacağını </a:t>
            </a:r>
          </a:p>
          <a:p>
            <a:r>
              <a:rPr lang="tr-TR" sz="4000">
                <a:solidFill>
                  <a:srgbClr val="FFC000"/>
                </a:solidFill>
                <a:latin typeface="Berton" panose="020B0604020202020204" charset="-94"/>
              </a:rPr>
              <a:t>unutmamalıyız!</a:t>
            </a:r>
            <a:endParaRPr lang="tr-TR" sz="4000" dirty="0">
              <a:solidFill>
                <a:srgbClr val="FFC000"/>
              </a:solidFill>
              <a:latin typeface="Berton" panose="020B0604020202020204" charset="-94"/>
            </a:endParaRPr>
          </a:p>
        </p:txBody>
      </p:sp>
    </p:spTree>
    <p:extLst>
      <p:ext uri="{BB962C8B-B14F-4D97-AF65-F5344CB8AC3E}">
        <p14:creationId xmlns:p14="http://schemas.microsoft.com/office/powerpoint/2010/main" val="3703512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000" fill="hold"/>
                                        <p:tgtEl>
                                          <p:spTgt spid="11"/>
                                        </p:tgtEl>
                                        <p:attrNameLst>
                                          <p:attrName>ppt_w</p:attrName>
                                        </p:attrNameLst>
                                      </p:cBhvr>
                                      <p:tavLst>
                                        <p:tav tm="0">
                                          <p:val>
                                            <p:fltVal val="0"/>
                                          </p:val>
                                        </p:tav>
                                        <p:tav tm="100000">
                                          <p:val>
                                            <p:strVal val="#ppt_w"/>
                                          </p:val>
                                        </p:tav>
                                      </p:tavLst>
                                    </p:anim>
                                    <p:anim calcmode="lin" valueType="num">
                                      <p:cBhvr>
                                        <p:cTn id="8" dur="2000" fill="hold"/>
                                        <p:tgtEl>
                                          <p:spTgt spid="11"/>
                                        </p:tgtEl>
                                        <p:attrNameLst>
                                          <p:attrName>ppt_h</p:attrName>
                                        </p:attrNameLst>
                                      </p:cBhvr>
                                      <p:tavLst>
                                        <p:tav tm="0">
                                          <p:val>
                                            <p:fltVal val="0"/>
                                          </p:val>
                                        </p:tav>
                                        <p:tav tm="100000">
                                          <p:val>
                                            <p:strVal val="#ppt_h"/>
                                          </p:val>
                                        </p:tav>
                                      </p:tavLst>
                                    </p:anim>
                                    <p:animEffect transition="in" filter="fade">
                                      <p:cBhvr>
                                        <p:cTn id="9" dur="2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3000" fill="hold"/>
                                        <p:tgtEl>
                                          <p:spTgt spid="18"/>
                                        </p:tgtEl>
                                        <p:attrNameLst>
                                          <p:attrName>ppt_w</p:attrName>
                                        </p:attrNameLst>
                                      </p:cBhvr>
                                      <p:tavLst>
                                        <p:tav tm="0">
                                          <p:val>
                                            <p:fltVal val="0"/>
                                          </p:val>
                                        </p:tav>
                                        <p:tav tm="100000">
                                          <p:val>
                                            <p:strVal val="#ppt_w"/>
                                          </p:val>
                                        </p:tav>
                                      </p:tavLst>
                                    </p:anim>
                                    <p:anim calcmode="lin" valueType="num">
                                      <p:cBhvr>
                                        <p:cTn id="15" dur="3000" fill="hold"/>
                                        <p:tgtEl>
                                          <p:spTgt spid="18"/>
                                        </p:tgtEl>
                                        <p:attrNameLst>
                                          <p:attrName>ppt_h</p:attrName>
                                        </p:attrNameLst>
                                      </p:cBhvr>
                                      <p:tavLst>
                                        <p:tav tm="0">
                                          <p:val>
                                            <p:fltVal val="0"/>
                                          </p:val>
                                        </p:tav>
                                        <p:tav tm="100000">
                                          <p:val>
                                            <p:strVal val="#ppt_h"/>
                                          </p:val>
                                        </p:tav>
                                      </p:tavLst>
                                    </p:anim>
                                    <p:animEffect transition="in" filter="fade">
                                      <p:cBhvr>
                                        <p:cTn id="16" dur="30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iterate type="lt">
                                    <p:tmPct val="10000"/>
                                  </p:iterate>
                                  <p:childTnLst>
                                    <p:set>
                                      <p:cBhvr>
                                        <p:cTn id="20" dur="1" fill="hold">
                                          <p:stCondLst>
                                            <p:cond delay="0"/>
                                          </p:stCondLst>
                                        </p:cTn>
                                        <p:tgtEl>
                                          <p:spTgt spid="23"/>
                                        </p:tgtEl>
                                        <p:attrNameLst>
                                          <p:attrName>style.visibility</p:attrName>
                                        </p:attrNameLst>
                                      </p:cBhvr>
                                      <p:to>
                                        <p:strVal val="visible"/>
                                      </p:to>
                                    </p:set>
                                    <p:animEffect transition="in" filter="wheel(1)">
                                      <p:cBhvr>
                                        <p:cTn id="21" dur="10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iterate type="lt">
                                    <p:tmPct val="10000"/>
                                  </p:iterate>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DB15"/>
        </a:solidFill>
        <a:effectLst/>
      </p:bgPr>
    </p:bg>
    <p:spTree>
      <p:nvGrpSpPr>
        <p:cNvPr id="1" name="">
          <a:extLst>
            <a:ext uri="{FF2B5EF4-FFF2-40B4-BE49-F238E27FC236}">
              <a16:creationId xmlns:a16="http://schemas.microsoft.com/office/drawing/2014/main" id="{6E4C88E6-1ED9-A488-0ACB-7FB02DB397DF}"/>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323E1318-FAA4-B6E6-05C0-0603F6285717}"/>
              </a:ext>
            </a:extLst>
          </p:cNvPr>
          <p:cNvSpPr/>
          <p:nvPr/>
        </p:nvSpPr>
        <p:spPr>
          <a:xfrm>
            <a:off x="2572827" y="9525"/>
            <a:ext cx="15915380" cy="11262186"/>
          </a:xfrm>
          <a:prstGeom prst="rect">
            <a:avLst/>
          </a:prstGeom>
          <a:solidFill>
            <a:srgbClr val="020301"/>
          </a:solidFill>
        </p:spPr>
        <p:txBody>
          <a:bodyPr/>
          <a:lstStyle/>
          <a:p>
            <a:pPr>
              <a:lnSpc>
                <a:spcPts val="7350"/>
              </a:lnSpc>
            </a:pPr>
            <a:endParaRPr lang="en-US" sz="2400" dirty="0">
              <a:solidFill>
                <a:srgbClr val="FFC000"/>
              </a:solidFill>
              <a:latin typeface="Book Antiqua" panose="02040602050305030304" pitchFamily="18" charset="0"/>
            </a:endParaRPr>
          </a:p>
        </p:txBody>
      </p:sp>
      <p:sp>
        <p:nvSpPr>
          <p:cNvPr id="3" name="Freeform 3">
            <a:extLst>
              <a:ext uri="{FF2B5EF4-FFF2-40B4-BE49-F238E27FC236}">
                <a16:creationId xmlns:a16="http://schemas.microsoft.com/office/drawing/2014/main" id="{ADE65236-4C14-7683-1A6A-E755E0EC97B7}"/>
              </a:ext>
            </a:extLst>
          </p:cNvPr>
          <p:cNvSpPr/>
          <p:nvPr/>
        </p:nvSpPr>
        <p:spPr>
          <a:xfrm>
            <a:off x="-6080519" y="-728686"/>
            <a:ext cx="8044139" cy="11382457"/>
          </a:xfrm>
          <a:custGeom>
            <a:avLst/>
            <a:gdLst/>
            <a:ahLst/>
            <a:cxnLst/>
            <a:rect l="l" t="t" r="r" b="b"/>
            <a:pathLst>
              <a:path w="8044139" h="11382457">
                <a:moveTo>
                  <a:pt x="0" y="0"/>
                </a:moveTo>
                <a:lnTo>
                  <a:pt x="8044139" y="0"/>
                </a:lnTo>
                <a:lnTo>
                  <a:pt x="8044139" y="11382456"/>
                </a:lnTo>
                <a:lnTo>
                  <a:pt x="0" y="11382456"/>
                </a:lnTo>
                <a:lnTo>
                  <a:pt x="0" y="0"/>
                </a:lnTo>
                <a:close/>
              </a:path>
            </a:pathLst>
          </a:custGeom>
          <a:blipFill>
            <a:blip r:embed="rId2"/>
            <a:stretch>
              <a:fillRect l="-36" r="-36"/>
            </a:stretch>
          </a:blipFill>
        </p:spPr>
        <p:txBody>
          <a:bodyPr/>
          <a:lstStyle/>
          <a:p>
            <a:endParaRPr lang="tr-TR"/>
          </a:p>
        </p:txBody>
      </p:sp>
      <p:grpSp>
        <p:nvGrpSpPr>
          <p:cNvPr id="4" name="Group 4">
            <a:extLst>
              <a:ext uri="{FF2B5EF4-FFF2-40B4-BE49-F238E27FC236}">
                <a16:creationId xmlns:a16="http://schemas.microsoft.com/office/drawing/2014/main" id="{2B160C56-9949-C0F4-1EA9-86F63EB6984E}"/>
              </a:ext>
            </a:extLst>
          </p:cNvPr>
          <p:cNvGrpSpPr/>
          <p:nvPr/>
        </p:nvGrpSpPr>
        <p:grpSpPr>
          <a:xfrm>
            <a:off x="0" y="7663815"/>
            <a:ext cx="2623185" cy="2623185"/>
            <a:chOff x="0" y="0"/>
            <a:chExt cx="812800" cy="812800"/>
          </a:xfrm>
        </p:grpSpPr>
        <p:sp>
          <p:nvSpPr>
            <p:cNvPr id="5" name="Freeform 5">
              <a:extLst>
                <a:ext uri="{FF2B5EF4-FFF2-40B4-BE49-F238E27FC236}">
                  <a16:creationId xmlns:a16="http://schemas.microsoft.com/office/drawing/2014/main" id="{5DFD9CC3-4675-D3D0-1514-15D9898817E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a:stretch>
            </a:blipFill>
          </p:spPr>
          <p:txBody>
            <a:bodyPr/>
            <a:lstStyle/>
            <a:p>
              <a:endParaRPr lang="tr-TR"/>
            </a:p>
          </p:txBody>
        </p:sp>
      </p:grpSp>
      <p:sp>
        <p:nvSpPr>
          <p:cNvPr id="7" name="TextBox 7">
            <a:extLst>
              <a:ext uri="{FF2B5EF4-FFF2-40B4-BE49-F238E27FC236}">
                <a16:creationId xmlns:a16="http://schemas.microsoft.com/office/drawing/2014/main" id="{6EA33F0E-8F94-6CE0-8CAE-575DFEB39B37}"/>
              </a:ext>
            </a:extLst>
          </p:cNvPr>
          <p:cNvSpPr txBox="1"/>
          <p:nvPr/>
        </p:nvSpPr>
        <p:spPr>
          <a:xfrm>
            <a:off x="70128" y="6090111"/>
            <a:ext cx="2482930" cy="280670"/>
          </a:xfrm>
          <a:prstGeom prst="rect">
            <a:avLst/>
          </a:prstGeom>
        </p:spPr>
        <p:txBody>
          <a:bodyPr lIns="0" tIns="0" rIns="0" bIns="0" rtlCol="0" anchor="t">
            <a:spAutoFit/>
          </a:bodyPr>
          <a:lstStyle/>
          <a:p>
            <a:pPr algn="ctr">
              <a:lnSpc>
                <a:spcPts val="2380"/>
              </a:lnSpc>
            </a:pPr>
            <a:r>
              <a:rPr lang="en-US" sz="1700">
                <a:solidFill>
                  <a:srgbClr val="020301"/>
                </a:solidFill>
                <a:latin typeface="Berton"/>
                <a:ea typeface="Berton"/>
                <a:cs typeface="Berton"/>
                <a:sym typeface="Berton"/>
              </a:rPr>
              <a:t>TÜKETİCİ HAREKETİ</a:t>
            </a:r>
          </a:p>
        </p:txBody>
      </p:sp>
      <p:sp>
        <p:nvSpPr>
          <p:cNvPr id="8" name="TextBox 8">
            <a:extLst>
              <a:ext uri="{FF2B5EF4-FFF2-40B4-BE49-F238E27FC236}">
                <a16:creationId xmlns:a16="http://schemas.microsoft.com/office/drawing/2014/main" id="{0529A5FB-E76D-FA01-5E74-A3929239756C}"/>
              </a:ext>
            </a:extLst>
          </p:cNvPr>
          <p:cNvSpPr txBox="1"/>
          <p:nvPr/>
        </p:nvSpPr>
        <p:spPr>
          <a:xfrm>
            <a:off x="156150" y="6614330"/>
            <a:ext cx="2310884" cy="306705"/>
          </a:xfrm>
          <a:prstGeom prst="rect">
            <a:avLst/>
          </a:prstGeom>
        </p:spPr>
        <p:txBody>
          <a:bodyPr lIns="0" tIns="0" rIns="0" bIns="0" rtlCol="0" anchor="t">
            <a:spAutoFit/>
          </a:bodyPr>
          <a:lstStyle/>
          <a:p>
            <a:pPr algn="ctr">
              <a:lnSpc>
                <a:spcPts val="2520"/>
              </a:lnSpc>
            </a:pPr>
            <a:r>
              <a:rPr lang="en-US" sz="1800">
                <a:solidFill>
                  <a:srgbClr val="292827"/>
                </a:solidFill>
                <a:latin typeface="Shadows Into Light Two"/>
                <a:ea typeface="Shadows Into Light Two"/>
                <a:cs typeface="Shadows Into Light Two"/>
                <a:sym typeface="Shadows Into Light Two"/>
              </a:rPr>
              <a:t>Hakkını savun, sesini duyur</a:t>
            </a:r>
          </a:p>
        </p:txBody>
      </p:sp>
      <p:sp>
        <p:nvSpPr>
          <p:cNvPr id="9" name="Freeform 7"/>
          <p:cNvSpPr/>
          <p:nvPr/>
        </p:nvSpPr>
        <p:spPr>
          <a:xfrm>
            <a:off x="1963620" y="1081098"/>
            <a:ext cx="9489102" cy="7116826"/>
          </a:xfrm>
          <a:custGeom>
            <a:avLst/>
            <a:gdLst/>
            <a:ahLst/>
            <a:cxnLst/>
            <a:rect l="l" t="t" r="r" b="b"/>
            <a:pathLst>
              <a:path w="9489102" h="7116826">
                <a:moveTo>
                  <a:pt x="0" y="0"/>
                </a:moveTo>
                <a:lnTo>
                  <a:pt x="9489102" y="0"/>
                </a:lnTo>
                <a:lnTo>
                  <a:pt x="9489102" y="7116826"/>
                </a:lnTo>
                <a:lnTo>
                  <a:pt x="0" y="7116826"/>
                </a:lnTo>
                <a:lnTo>
                  <a:pt x="0" y="0"/>
                </a:lnTo>
                <a:close/>
              </a:path>
            </a:pathLst>
          </a:custGeom>
          <a:blipFill>
            <a:blip r:embed="rId4"/>
            <a:stretch>
              <a:fillRect/>
            </a:stretch>
          </a:blipFill>
        </p:spPr>
        <p:txBody>
          <a:bodyPr/>
          <a:lstStyle/>
          <a:p>
            <a:endParaRPr lang="tr-TR"/>
          </a:p>
        </p:txBody>
      </p:sp>
      <p:sp>
        <p:nvSpPr>
          <p:cNvPr id="12" name="TextBox 11"/>
          <p:cNvSpPr txBox="1"/>
          <p:nvPr/>
        </p:nvSpPr>
        <p:spPr>
          <a:xfrm rot="20129202">
            <a:off x="5288096" y="4759660"/>
            <a:ext cx="3711783" cy="405765"/>
          </a:xfrm>
          <a:prstGeom prst="rect">
            <a:avLst/>
          </a:prstGeom>
        </p:spPr>
        <p:txBody>
          <a:bodyPr lIns="0" tIns="0" rIns="0" bIns="0" rtlCol="0" anchor="t">
            <a:spAutoFit/>
          </a:bodyPr>
          <a:lstStyle/>
          <a:p>
            <a:pPr algn="ctr">
              <a:lnSpc>
                <a:spcPts val="3359"/>
              </a:lnSpc>
            </a:pPr>
            <a:r>
              <a:rPr lang="en-US" sz="2399" dirty="0">
                <a:solidFill>
                  <a:srgbClr val="FFFFFF"/>
                </a:solidFill>
                <a:latin typeface="Trocchi"/>
                <a:ea typeface="Trocchi"/>
                <a:cs typeface="Trocchi"/>
                <a:sym typeface="Trocchi"/>
              </a:rPr>
              <a:t>TÜKETİCİ ANAYASASI</a:t>
            </a:r>
          </a:p>
        </p:txBody>
      </p:sp>
      <p:sp>
        <p:nvSpPr>
          <p:cNvPr id="10" name="Freeform 8"/>
          <p:cNvSpPr/>
          <p:nvPr/>
        </p:nvSpPr>
        <p:spPr>
          <a:xfrm>
            <a:off x="11356478" y="0"/>
            <a:ext cx="7171980" cy="8292450"/>
          </a:xfrm>
          <a:custGeom>
            <a:avLst/>
            <a:gdLst/>
            <a:ahLst/>
            <a:cxnLst/>
            <a:rect l="l" t="t" r="r" b="b"/>
            <a:pathLst>
              <a:path w="7171980" h="8292450">
                <a:moveTo>
                  <a:pt x="0" y="0"/>
                </a:moveTo>
                <a:lnTo>
                  <a:pt x="7171980" y="0"/>
                </a:lnTo>
                <a:lnTo>
                  <a:pt x="7171980" y="8292450"/>
                </a:lnTo>
                <a:lnTo>
                  <a:pt x="0" y="8292450"/>
                </a:lnTo>
                <a:lnTo>
                  <a:pt x="0" y="0"/>
                </a:lnTo>
                <a:close/>
              </a:path>
            </a:pathLst>
          </a:custGeom>
          <a:blipFill>
            <a:blip r:embed="rId5"/>
            <a:stretch>
              <a:fillRect l="-13641" r="-2348" b="-34"/>
            </a:stretch>
          </a:blipFill>
        </p:spPr>
        <p:txBody>
          <a:bodyPr/>
          <a:lstStyle/>
          <a:p>
            <a:endParaRPr lang="tr-TR"/>
          </a:p>
        </p:txBody>
      </p:sp>
      <p:sp>
        <p:nvSpPr>
          <p:cNvPr id="11" name="Metin kutusu 10">
            <a:extLst>
              <a:ext uri="{FF2B5EF4-FFF2-40B4-BE49-F238E27FC236}">
                <a16:creationId xmlns:a16="http://schemas.microsoft.com/office/drawing/2014/main" id="{4687C793-6FD8-7D82-3E77-929FF84E08E6}"/>
              </a:ext>
            </a:extLst>
          </p:cNvPr>
          <p:cNvSpPr txBox="1"/>
          <p:nvPr/>
        </p:nvSpPr>
        <p:spPr>
          <a:xfrm>
            <a:off x="3043845" y="7734041"/>
            <a:ext cx="9001658" cy="584775"/>
          </a:xfrm>
          <a:prstGeom prst="rect">
            <a:avLst/>
          </a:prstGeom>
          <a:noFill/>
        </p:spPr>
        <p:txBody>
          <a:bodyPr wrap="square" rtlCol="0">
            <a:spAutoFit/>
          </a:bodyPr>
          <a:lstStyle/>
          <a:p>
            <a:endParaRPr lang="tr-TR" sz="3200" dirty="0">
              <a:latin typeface="Felix Titling" panose="04060505060202020A04" pitchFamily="82" charset="0"/>
            </a:endParaRPr>
          </a:p>
        </p:txBody>
      </p:sp>
      <p:sp>
        <p:nvSpPr>
          <p:cNvPr id="13" name="Metin kutusu 12">
            <a:extLst>
              <a:ext uri="{FF2B5EF4-FFF2-40B4-BE49-F238E27FC236}">
                <a16:creationId xmlns:a16="http://schemas.microsoft.com/office/drawing/2014/main" id="{CDC201BB-D79F-425A-3586-87FE5434B670}"/>
              </a:ext>
            </a:extLst>
          </p:cNvPr>
          <p:cNvSpPr txBox="1"/>
          <p:nvPr/>
        </p:nvSpPr>
        <p:spPr>
          <a:xfrm>
            <a:off x="3857113" y="7505700"/>
            <a:ext cx="8301492" cy="1880195"/>
          </a:xfrm>
          <a:prstGeom prst="rect">
            <a:avLst/>
          </a:prstGeom>
          <a:noFill/>
        </p:spPr>
        <p:txBody>
          <a:bodyPr wrap="square" rtlCol="0">
            <a:spAutoFit/>
          </a:bodyPr>
          <a:lstStyle/>
          <a:p>
            <a:pPr>
              <a:lnSpc>
                <a:spcPts val="7350"/>
              </a:lnSpc>
            </a:pPr>
            <a:r>
              <a:rPr lang="en-US" sz="3600" dirty="0" err="1">
                <a:solidFill>
                  <a:srgbClr val="FFC000"/>
                </a:solidFill>
                <a:latin typeface="Shadows Into Light Two" panose="020B0604020202020204" charset="0"/>
              </a:rPr>
              <a:t>Tüketici</a:t>
            </a:r>
            <a:r>
              <a:rPr lang="en-US" sz="3600" dirty="0">
                <a:solidFill>
                  <a:srgbClr val="FFC000"/>
                </a:solidFill>
                <a:latin typeface="Shadows Into Light Two" panose="020B0604020202020204" charset="0"/>
              </a:rPr>
              <a:t> </a:t>
            </a:r>
            <a:r>
              <a:rPr lang="en-US" sz="3600" dirty="0" err="1">
                <a:solidFill>
                  <a:srgbClr val="FFC000"/>
                </a:solidFill>
                <a:latin typeface="Shadows Into Light Two" panose="020B0604020202020204" charset="0"/>
              </a:rPr>
              <a:t>hakları</a:t>
            </a:r>
            <a:r>
              <a:rPr lang="en-US" sz="3600" dirty="0">
                <a:solidFill>
                  <a:srgbClr val="FFC000"/>
                </a:solidFill>
                <a:latin typeface="Shadows Into Light Two" panose="020B0604020202020204" charset="0"/>
              </a:rPr>
              <a:t> </a:t>
            </a:r>
            <a:r>
              <a:rPr lang="en-US" sz="3600" dirty="0" err="1">
                <a:solidFill>
                  <a:srgbClr val="FFC000"/>
                </a:solidFill>
                <a:latin typeface="Shadows Into Light Two" panose="020B0604020202020204" charset="0"/>
              </a:rPr>
              <a:t>güncellenmeli</a:t>
            </a:r>
            <a:r>
              <a:rPr lang="en-US" sz="3600" dirty="0">
                <a:solidFill>
                  <a:srgbClr val="FFC000"/>
                </a:solidFill>
                <a:latin typeface="Shadows Into Light Two" panose="020B0604020202020204" charset="0"/>
              </a:rPr>
              <a:t>; </a:t>
            </a:r>
            <a:r>
              <a:rPr lang="en-US" sz="3600" dirty="0" err="1">
                <a:solidFill>
                  <a:srgbClr val="FFC000"/>
                </a:solidFill>
                <a:latin typeface="Shadows Into Light Two" panose="020B0604020202020204" charset="0"/>
              </a:rPr>
              <a:t>dijital</a:t>
            </a:r>
            <a:r>
              <a:rPr lang="en-US" sz="3600" dirty="0">
                <a:solidFill>
                  <a:srgbClr val="FFC000"/>
                </a:solidFill>
                <a:latin typeface="Shadows Into Light Two" panose="020B0604020202020204" charset="0"/>
              </a:rPr>
              <a:t> </a:t>
            </a:r>
            <a:r>
              <a:rPr lang="en-US" sz="3600" dirty="0" err="1">
                <a:solidFill>
                  <a:srgbClr val="FFC000"/>
                </a:solidFill>
                <a:latin typeface="Shadows Into Light Two" panose="020B0604020202020204" charset="0"/>
              </a:rPr>
              <a:t>dünyaya</a:t>
            </a:r>
            <a:r>
              <a:rPr lang="tr-TR" sz="3600" dirty="0">
                <a:solidFill>
                  <a:srgbClr val="FFC000"/>
                </a:solidFill>
                <a:latin typeface="Shadows Into Light Two" panose="020B0604020202020204" charset="0"/>
              </a:rPr>
              <a:t> </a:t>
            </a:r>
            <a:r>
              <a:rPr lang="en-US" sz="3600" dirty="0" err="1">
                <a:solidFill>
                  <a:srgbClr val="FFC000"/>
                </a:solidFill>
                <a:latin typeface="Shadows Into Light Two" panose="020B0604020202020204" charset="0"/>
              </a:rPr>
              <a:t>uygun</a:t>
            </a:r>
            <a:r>
              <a:rPr lang="en-US" sz="3600" dirty="0">
                <a:solidFill>
                  <a:srgbClr val="FFC000"/>
                </a:solidFill>
                <a:latin typeface="Shadows Into Light Two" panose="020B0604020202020204" charset="0"/>
              </a:rPr>
              <a:t> yeni </a:t>
            </a:r>
            <a:r>
              <a:rPr lang="en-US" sz="3600" dirty="0" err="1">
                <a:solidFill>
                  <a:srgbClr val="FFC000"/>
                </a:solidFill>
                <a:latin typeface="Shadows Into Light Two" panose="020B0604020202020204" charset="0"/>
              </a:rPr>
              <a:t>bir</a:t>
            </a:r>
            <a:r>
              <a:rPr lang="en-US" sz="3600" dirty="0">
                <a:solidFill>
                  <a:srgbClr val="FFC000"/>
                </a:solidFill>
                <a:latin typeface="Shadows Into Light Two" panose="020B0604020202020204" charset="0"/>
              </a:rPr>
              <a:t> </a:t>
            </a:r>
            <a:r>
              <a:rPr lang="en-US" sz="3600" dirty="0" err="1">
                <a:solidFill>
                  <a:srgbClr val="FFC000"/>
                </a:solidFill>
                <a:latin typeface="Shadows Into Light Two" panose="020B0604020202020204" charset="0"/>
              </a:rPr>
              <a:t>anayasa</a:t>
            </a:r>
            <a:r>
              <a:rPr lang="en-US" sz="3600" dirty="0">
                <a:solidFill>
                  <a:srgbClr val="FFC000"/>
                </a:solidFill>
                <a:latin typeface="Shadows Into Light Two" panose="020B0604020202020204" charset="0"/>
              </a:rPr>
              <a:t> </a:t>
            </a:r>
            <a:r>
              <a:rPr lang="en-US" sz="3600" dirty="0" err="1">
                <a:solidFill>
                  <a:srgbClr val="FFC000"/>
                </a:solidFill>
                <a:latin typeface="Shadows Into Light Two" panose="020B0604020202020204" charset="0"/>
              </a:rPr>
              <a:t>gerekiyor</a:t>
            </a:r>
            <a:endParaRPr lang="en-US" sz="3600" dirty="0">
              <a:solidFill>
                <a:srgbClr val="FFC000"/>
              </a:solidFill>
              <a:latin typeface="Shadows Into Light Two" panose="020B0604020202020204" charset="0"/>
            </a:endParaRPr>
          </a:p>
        </p:txBody>
      </p:sp>
      <p:sp>
        <p:nvSpPr>
          <p:cNvPr id="14" name="Akış Çizelgesi: Çok Sayıda Belge 13">
            <a:extLst>
              <a:ext uri="{FF2B5EF4-FFF2-40B4-BE49-F238E27FC236}">
                <a16:creationId xmlns:a16="http://schemas.microsoft.com/office/drawing/2014/main" id="{62856146-CEE1-09F9-BB91-F0D49B9CF2F4}"/>
              </a:ext>
            </a:extLst>
          </p:cNvPr>
          <p:cNvSpPr/>
          <p:nvPr/>
        </p:nvSpPr>
        <p:spPr>
          <a:xfrm rot="10800000">
            <a:off x="12264397" y="7553503"/>
            <a:ext cx="6248400" cy="3558370"/>
          </a:xfrm>
          <a:prstGeom prst="flowChartMultidocumen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Metin kutusu 14">
            <a:extLst>
              <a:ext uri="{FF2B5EF4-FFF2-40B4-BE49-F238E27FC236}">
                <a16:creationId xmlns:a16="http://schemas.microsoft.com/office/drawing/2014/main" id="{28DA27CD-FC13-13EE-11D9-A541032FFB8C}"/>
              </a:ext>
            </a:extLst>
          </p:cNvPr>
          <p:cNvSpPr txBox="1"/>
          <p:nvPr/>
        </p:nvSpPr>
        <p:spPr>
          <a:xfrm>
            <a:off x="13670789" y="9101855"/>
            <a:ext cx="5105400" cy="830997"/>
          </a:xfrm>
          <a:prstGeom prst="rect">
            <a:avLst/>
          </a:prstGeom>
          <a:noFill/>
        </p:spPr>
        <p:txBody>
          <a:bodyPr wrap="square" rtlCol="0">
            <a:spAutoFit/>
          </a:bodyPr>
          <a:lstStyle/>
          <a:p>
            <a:r>
              <a:rPr lang="tr-TR" sz="2400" dirty="0" err="1">
                <a:latin typeface="Berton" panose="020B0604020202020204" charset="-94"/>
              </a:rPr>
              <a:t>Fair</a:t>
            </a:r>
            <a:r>
              <a:rPr lang="tr-TR" sz="2400" dirty="0">
                <a:latin typeface="Berton" panose="020B0604020202020204" charset="-94"/>
              </a:rPr>
              <a:t> </a:t>
            </a:r>
            <a:r>
              <a:rPr lang="tr-TR" sz="2400" dirty="0" err="1">
                <a:latin typeface="Berton" panose="020B0604020202020204" charset="-94"/>
              </a:rPr>
              <a:t>Choices</a:t>
            </a:r>
            <a:r>
              <a:rPr lang="tr-TR" sz="2400" dirty="0">
                <a:latin typeface="Berton" panose="020B0604020202020204" charset="-94"/>
              </a:rPr>
              <a:t>, </a:t>
            </a:r>
            <a:r>
              <a:rPr lang="tr-TR" sz="2400" dirty="0" err="1">
                <a:latin typeface="Berton" panose="020B0604020202020204" charset="-94"/>
              </a:rPr>
              <a:t>Strong</a:t>
            </a:r>
            <a:r>
              <a:rPr lang="tr-TR" sz="2400" dirty="0">
                <a:latin typeface="Berton" panose="020B0604020202020204" charset="-94"/>
              </a:rPr>
              <a:t> </a:t>
            </a:r>
            <a:r>
              <a:rPr lang="tr-TR" sz="2400" dirty="0" err="1">
                <a:latin typeface="Berton" panose="020B0604020202020204" charset="-94"/>
              </a:rPr>
              <a:t>Futures</a:t>
            </a:r>
            <a:endParaRPr lang="tr-TR" sz="2400" dirty="0">
              <a:latin typeface="Berton" panose="020B0604020202020204" charset="-94"/>
            </a:endParaRPr>
          </a:p>
          <a:p>
            <a:r>
              <a:rPr lang="tr-TR" sz="2400" dirty="0">
                <a:latin typeface="Berton" panose="020B0604020202020204" charset="-94"/>
              </a:rPr>
              <a:t>   www.tuketicihareketi.com</a:t>
            </a:r>
          </a:p>
        </p:txBody>
      </p:sp>
      <p:sp>
        <p:nvSpPr>
          <p:cNvPr id="6" name="Metin kutusu 5">
            <a:extLst>
              <a:ext uri="{FF2B5EF4-FFF2-40B4-BE49-F238E27FC236}">
                <a16:creationId xmlns:a16="http://schemas.microsoft.com/office/drawing/2014/main" id="{129920E4-951C-848D-084C-D489DB58ABB1}"/>
              </a:ext>
            </a:extLst>
          </p:cNvPr>
          <p:cNvSpPr txBox="1"/>
          <p:nvPr/>
        </p:nvSpPr>
        <p:spPr>
          <a:xfrm>
            <a:off x="11888467" y="6326678"/>
            <a:ext cx="4099883" cy="1815882"/>
          </a:xfrm>
          <a:prstGeom prst="rect">
            <a:avLst/>
          </a:prstGeom>
          <a:noFill/>
        </p:spPr>
        <p:txBody>
          <a:bodyPr wrap="square" rtlCol="0">
            <a:spAutoFit/>
          </a:bodyPr>
          <a:lstStyle/>
          <a:p>
            <a:r>
              <a:rPr lang="tr-TR" sz="2800" dirty="0">
                <a:solidFill>
                  <a:srgbClr val="FFC000"/>
                </a:solidFill>
                <a:latin typeface="Berton" panose="020B0604020202020204" charset="-94"/>
              </a:rPr>
              <a:t>Tüketiciyi veride, dijital pazarda ve sosyal medyada da</a:t>
            </a:r>
            <a:r>
              <a:rPr lang="tr-TR" sz="2800" dirty="0">
                <a:latin typeface="Berton" panose="020B0604020202020204" charset="-94"/>
              </a:rPr>
              <a:t> </a:t>
            </a:r>
            <a:r>
              <a:rPr lang="tr-TR" sz="2800" dirty="0">
                <a:solidFill>
                  <a:srgbClr val="FFC000"/>
                </a:solidFill>
                <a:latin typeface="Berton" panose="020B0604020202020204" charset="-94"/>
              </a:rPr>
              <a:t>korumalı</a:t>
            </a:r>
          </a:p>
        </p:txBody>
      </p:sp>
    </p:spTree>
    <p:extLst>
      <p:ext uri="{BB962C8B-B14F-4D97-AF65-F5344CB8AC3E}">
        <p14:creationId xmlns:p14="http://schemas.microsoft.com/office/powerpoint/2010/main" val="21215894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circle(in)">
                                      <p:cBhvr>
                                        <p:cTn id="12" dur="20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iterate type="lt">
                                    <p:tmPct val="10000"/>
                                  </p:iterate>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iterate type="lt">
                                    <p:tmPct val="10000"/>
                                  </p:iterate>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DB15"/>
        </a:solidFill>
        <a:effectLst/>
      </p:bgPr>
    </p:bg>
    <p:spTree>
      <p:nvGrpSpPr>
        <p:cNvPr id="1" name="">
          <a:extLst>
            <a:ext uri="{FF2B5EF4-FFF2-40B4-BE49-F238E27FC236}">
              <a16:creationId xmlns:a16="http://schemas.microsoft.com/office/drawing/2014/main" id="{075A8A72-A6CC-BF31-5609-4DF6C0321A33}"/>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7D8FFBB2-B3CD-F668-6411-70AA6727150E}"/>
              </a:ext>
            </a:extLst>
          </p:cNvPr>
          <p:cNvSpPr/>
          <p:nvPr/>
        </p:nvSpPr>
        <p:spPr>
          <a:xfrm>
            <a:off x="2593579" y="0"/>
            <a:ext cx="15915380" cy="11262186"/>
          </a:xfrm>
          <a:prstGeom prst="rect">
            <a:avLst/>
          </a:prstGeom>
          <a:solidFill>
            <a:srgbClr val="020301"/>
          </a:solidFill>
        </p:spPr>
        <p:txBody>
          <a:bodyPr/>
          <a:lstStyle/>
          <a:p>
            <a:pPr>
              <a:lnSpc>
                <a:spcPts val="7350"/>
              </a:lnSpc>
            </a:pPr>
            <a:endParaRPr lang="en-US" sz="4400" dirty="0">
              <a:solidFill>
                <a:srgbClr val="FFC000"/>
              </a:solidFill>
              <a:latin typeface="Book Antiqua" panose="02040602050305030304" pitchFamily="18" charset="0"/>
            </a:endParaRPr>
          </a:p>
        </p:txBody>
      </p:sp>
      <p:sp>
        <p:nvSpPr>
          <p:cNvPr id="3" name="Freeform 3">
            <a:extLst>
              <a:ext uri="{FF2B5EF4-FFF2-40B4-BE49-F238E27FC236}">
                <a16:creationId xmlns:a16="http://schemas.microsoft.com/office/drawing/2014/main" id="{EE326F5F-6829-9A82-9C10-1158DC11B528}"/>
              </a:ext>
            </a:extLst>
          </p:cNvPr>
          <p:cNvSpPr/>
          <p:nvPr/>
        </p:nvSpPr>
        <p:spPr>
          <a:xfrm>
            <a:off x="-6080519" y="-728686"/>
            <a:ext cx="8044139" cy="11382457"/>
          </a:xfrm>
          <a:custGeom>
            <a:avLst/>
            <a:gdLst/>
            <a:ahLst/>
            <a:cxnLst/>
            <a:rect l="l" t="t" r="r" b="b"/>
            <a:pathLst>
              <a:path w="8044139" h="11382457">
                <a:moveTo>
                  <a:pt x="0" y="0"/>
                </a:moveTo>
                <a:lnTo>
                  <a:pt x="8044139" y="0"/>
                </a:lnTo>
                <a:lnTo>
                  <a:pt x="8044139" y="11382456"/>
                </a:lnTo>
                <a:lnTo>
                  <a:pt x="0" y="11382456"/>
                </a:lnTo>
                <a:lnTo>
                  <a:pt x="0" y="0"/>
                </a:lnTo>
                <a:close/>
              </a:path>
            </a:pathLst>
          </a:custGeom>
          <a:blipFill>
            <a:blip r:embed="rId2"/>
            <a:stretch>
              <a:fillRect l="-36" r="-36"/>
            </a:stretch>
          </a:blipFill>
        </p:spPr>
        <p:txBody>
          <a:bodyPr/>
          <a:lstStyle/>
          <a:p>
            <a:endParaRPr lang="tr-TR"/>
          </a:p>
        </p:txBody>
      </p:sp>
      <p:grpSp>
        <p:nvGrpSpPr>
          <p:cNvPr id="4" name="Group 4">
            <a:extLst>
              <a:ext uri="{FF2B5EF4-FFF2-40B4-BE49-F238E27FC236}">
                <a16:creationId xmlns:a16="http://schemas.microsoft.com/office/drawing/2014/main" id="{BF759612-19E1-A758-EE80-DD46AD8D4312}"/>
              </a:ext>
            </a:extLst>
          </p:cNvPr>
          <p:cNvGrpSpPr/>
          <p:nvPr/>
        </p:nvGrpSpPr>
        <p:grpSpPr>
          <a:xfrm>
            <a:off x="0" y="7663815"/>
            <a:ext cx="2623185" cy="2623185"/>
            <a:chOff x="0" y="0"/>
            <a:chExt cx="812800" cy="812800"/>
          </a:xfrm>
        </p:grpSpPr>
        <p:sp>
          <p:nvSpPr>
            <p:cNvPr id="5" name="Freeform 5">
              <a:extLst>
                <a:ext uri="{FF2B5EF4-FFF2-40B4-BE49-F238E27FC236}">
                  <a16:creationId xmlns:a16="http://schemas.microsoft.com/office/drawing/2014/main" id="{68D42C17-4831-B97D-F229-09A8C6CF8FC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a:stretch>
            </a:blipFill>
          </p:spPr>
          <p:txBody>
            <a:bodyPr/>
            <a:lstStyle/>
            <a:p>
              <a:endParaRPr lang="tr-TR"/>
            </a:p>
          </p:txBody>
        </p:sp>
      </p:grpSp>
      <p:sp>
        <p:nvSpPr>
          <p:cNvPr id="7" name="TextBox 7">
            <a:extLst>
              <a:ext uri="{FF2B5EF4-FFF2-40B4-BE49-F238E27FC236}">
                <a16:creationId xmlns:a16="http://schemas.microsoft.com/office/drawing/2014/main" id="{5B81C7C8-5214-25FE-1C8A-65681AA80032}"/>
              </a:ext>
            </a:extLst>
          </p:cNvPr>
          <p:cNvSpPr txBox="1"/>
          <p:nvPr/>
        </p:nvSpPr>
        <p:spPr>
          <a:xfrm>
            <a:off x="70128" y="6090111"/>
            <a:ext cx="2482930" cy="280670"/>
          </a:xfrm>
          <a:prstGeom prst="rect">
            <a:avLst/>
          </a:prstGeom>
        </p:spPr>
        <p:txBody>
          <a:bodyPr lIns="0" tIns="0" rIns="0" bIns="0" rtlCol="0" anchor="t">
            <a:spAutoFit/>
          </a:bodyPr>
          <a:lstStyle/>
          <a:p>
            <a:pPr algn="ctr">
              <a:lnSpc>
                <a:spcPts val="2380"/>
              </a:lnSpc>
            </a:pPr>
            <a:r>
              <a:rPr lang="en-US" sz="1700">
                <a:solidFill>
                  <a:srgbClr val="020301"/>
                </a:solidFill>
                <a:latin typeface="Berton"/>
                <a:ea typeface="Berton"/>
                <a:cs typeface="Berton"/>
                <a:sym typeface="Berton"/>
              </a:rPr>
              <a:t>TÜKETİCİ HAREKETİ</a:t>
            </a:r>
          </a:p>
        </p:txBody>
      </p:sp>
      <p:sp>
        <p:nvSpPr>
          <p:cNvPr id="8" name="TextBox 8">
            <a:extLst>
              <a:ext uri="{FF2B5EF4-FFF2-40B4-BE49-F238E27FC236}">
                <a16:creationId xmlns:a16="http://schemas.microsoft.com/office/drawing/2014/main" id="{F9440BFD-73B9-1943-A2E7-A1D8A304D065}"/>
              </a:ext>
            </a:extLst>
          </p:cNvPr>
          <p:cNvSpPr txBox="1"/>
          <p:nvPr/>
        </p:nvSpPr>
        <p:spPr>
          <a:xfrm>
            <a:off x="156150" y="6614330"/>
            <a:ext cx="2310884" cy="306705"/>
          </a:xfrm>
          <a:prstGeom prst="rect">
            <a:avLst/>
          </a:prstGeom>
        </p:spPr>
        <p:txBody>
          <a:bodyPr lIns="0" tIns="0" rIns="0" bIns="0" rtlCol="0" anchor="t">
            <a:spAutoFit/>
          </a:bodyPr>
          <a:lstStyle/>
          <a:p>
            <a:pPr algn="ctr">
              <a:lnSpc>
                <a:spcPts val="2520"/>
              </a:lnSpc>
            </a:pPr>
            <a:r>
              <a:rPr lang="en-US" sz="1800">
                <a:solidFill>
                  <a:srgbClr val="292827"/>
                </a:solidFill>
                <a:latin typeface="Shadows Into Light Two"/>
                <a:ea typeface="Shadows Into Light Two"/>
                <a:cs typeface="Shadows Into Light Two"/>
                <a:sym typeface="Shadows Into Light Two"/>
              </a:rPr>
              <a:t>Hakkını savun, sesini duyur</a:t>
            </a:r>
          </a:p>
        </p:txBody>
      </p:sp>
      <p:graphicFrame>
        <p:nvGraphicFramePr>
          <p:cNvPr id="13" name="Grafik 12">
            <a:extLst>
              <a:ext uri="{FF2B5EF4-FFF2-40B4-BE49-F238E27FC236}">
                <a16:creationId xmlns:a16="http://schemas.microsoft.com/office/drawing/2014/main" id="{F7051A70-64C2-4DD5-C078-ABB8EA8727C2}"/>
              </a:ext>
            </a:extLst>
          </p:cNvPr>
          <p:cNvGraphicFramePr/>
          <p:nvPr>
            <p:extLst>
              <p:ext uri="{D42A27DB-BD31-4B8C-83A1-F6EECF244321}">
                <p14:modId xmlns:p14="http://schemas.microsoft.com/office/powerpoint/2010/main" val="284669671"/>
              </p:ext>
            </p:extLst>
          </p:nvPr>
        </p:nvGraphicFramePr>
        <p:xfrm>
          <a:off x="3066732" y="481950"/>
          <a:ext cx="15940662" cy="9805050"/>
        </p:xfrm>
        <a:graphic>
          <a:graphicData uri="http://schemas.openxmlformats.org/drawingml/2006/chart">
            <c:chart xmlns:c="http://schemas.openxmlformats.org/drawingml/2006/chart" xmlns:r="http://schemas.openxmlformats.org/officeDocument/2006/relationships" r:id="rId4"/>
          </a:graphicData>
        </a:graphic>
      </p:graphicFrame>
      <p:sp>
        <p:nvSpPr>
          <p:cNvPr id="17" name="Metin kutusu 16">
            <a:extLst>
              <a:ext uri="{FF2B5EF4-FFF2-40B4-BE49-F238E27FC236}">
                <a16:creationId xmlns:a16="http://schemas.microsoft.com/office/drawing/2014/main" id="{78D3DE7C-E079-D222-7F07-F5B853B5C82B}"/>
              </a:ext>
            </a:extLst>
          </p:cNvPr>
          <p:cNvSpPr txBox="1"/>
          <p:nvPr/>
        </p:nvSpPr>
        <p:spPr>
          <a:xfrm>
            <a:off x="3689697" y="6736369"/>
            <a:ext cx="13723144" cy="1323439"/>
          </a:xfrm>
          <a:prstGeom prst="rect">
            <a:avLst/>
          </a:prstGeom>
          <a:noFill/>
        </p:spPr>
        <p:txBody>
          <a:bodyPr wrap="square">
            <a:spAutoFit/>
          </a:bodyPr>
          <a:lstStyle/>
          <a:p>
            <a:r>
              <a:rPr lang="tr-TR" sz="4000" i="1" dirty="0">
                <a:solidFill>
                  <a:srgbClr val="FFC000"/>
                </a:solidFill>
                <a:effectLst/>
                <a:latin typeface="Berton" panose="020B0604020202020204" charset="-94"/>
                <a:ea typeface="Aptos"/>
                <a:cs typeface="Times New Roman" panose="02020603050405020304" pitchFamily="18" charset="0"/>
              </a:rPr>
              <a:t>Tüketici hakları güncellenmeli; dijital dünyaya uygun yeni bir anayasa gerekiyor</a:t>
            </a:r>
            <a:endParaRPr lang="tr-TR" sz="4000" dirty="0">
              <a:solidFill>
                <a:srgbClr val="FFC000"/>
              </a:solidFill>
              <a:latin typeface="Berton" panose="020B0604020202020204" charset="-94"/>
            </a:endParaRPr>
          </a:p>
        </p:txBody>
      </p:sp>
      <p:sp>
        <p:nvSpPr>
          <p:cNvPr id="9" name="Akış Çizelgesi: Çok Sayıda Belge 8">
            <a:extLst>
              <a:ext uri="{FF2B5EF4-FFF2-40B4-BE49-F238E27FC236}">
                <a16:creationId xmlns:a16="http://schemas.microsoft.com/office/drawing/2014/main" id="{7E97188F-3A05-D2AA-5C57-516EA9AE4EC5}"/>
              </a:ext>
            </a:extLst>
          </p:cNvPr>
          <p:cNvSpPr/>
          <p:nvPr/>
        </p:nvSpPr>
        <p:spPr>
          <a:xfrm rot="10800000">
            <a:off x="12264397" y="7553503"/>
            <a:ext cx="6248400" cy="3558370"/>
          </a:xfrm>
          <a:prstGeom prst="flowChartMultidocumen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Metin kutusu 9">
            <a:extLst>
              <a:ext uri="{FF2B5EF4-FFF2-40B4-BE49-F238E27FC236}">
                <a16:creationId xmlns:a16="http://schemas.microsoft.com/office/drawing/2014/main" id="{4EED6D6C-C025-DA55-152E-88F23386619E}"/>
              </a:ext>
            </a:extLst>
          </p:cNvPr>
          <p:cNvSpPr txBox="1"/>
          <p:nvPr/>
        </p:nvSpPr>
        <p:spPr>
          <a:xfrm>
            <a:off x="13670789" y="9101855"/>
            <a:ext cx="5105400" cy="830997"/>
          </a:xfrm>
          <a:prstGeom prst="rect">
            <a:avLst/>
          </a:prstGeom>
          <a:noFill/>
        </p:spPr>
        <p:txBody>
          <a:bodyPr wrap="square" rtlCol="0">
            <a:spAutoFit/>
          </a:bodyPr>
          <a:lstStyle/>
          <a:p>
            <a:r>
              <a:rPr lang="tr-TR" sz="2400" dirty="0" err="1">
                <a:latin typeface="Berton" panose="020B0604020202020204" charset="-94"/>
              </a:rPr>
              <a:t>Fair</a:t>
            </a:r>
            <a:r>
              <a:rPr lang="tr-TR" sz="2400" dirty="0">
                <a:latin typeface="Berton" panose="020B0604020202020204" charset="-94"/>
              </a:rPr>
              <a:t> </a:t>
            </a:r>
            <a:r>
              <a:rPr lang="tr-TR" sz="2400" dirty="0" err="1">
                <a:latin typeface="Berton" panose="020B0604020202020204" charset="-94"/>
              </a:rPr>
              <a:t>Choices</a:t>
            </a:r>
            <a:r>
              <a:rPr lang="tr-TR" sz="2400" dirty="0">
                <a:latin typeface="Berton" panose="020B0604020202020204" charset="-94"/>
              </a:rPr>
              <a:t>, </a:t>
            </a:r>
            <a:r>
              <a:rPr lang="tr-TR" sz="2400" dirty="0" err="1">
                <a:latin typeface="Berton" panose="020B0604020202020204" charset="-94"/>
              </a:rPr>
              <a:t>Strong</a:t>
            </a:r>
            <a:r>
              <a:rPr lang="tr-TR" sz="2400" dirty="0">
                <a:latin typeface="Berton" panose="020B0604020202020204" charset="-94"/>
              </a:rPr>
              <a:t> </a:t>
            </a:r>
            <a:r>
              <a:rPr lang="tr-TR" sz="2400" dirty="0" err="1">
                <a:latin typeface="Berton" panose="020B0604020202020204" charset="-94"/>
              </a:rPr>
              <a:t>Futures</a:t>
            </a:r>
            <a:endParaRPr lang="tr-TR" sz="2400" dirty="0">
              <a:latin typeface="Berton" panose="020B0604020202020204" charset="-94"/>
            </a:endParaRPr>
          </a:p>
          <a:p>
            <a:r>
              <a:rPr lang="tr-TR" sz="2400" dirty="0">
                <a:latin typeface="Berton" panose="020B0604020202020204" charset="-94"/>
              </a:rPr>
              <a:t>   www.tuketicihareketi.com</a:t>
            </a:r>
          </a:p>
        </p:txBody>
      </p:sp>
    </p:spTree>
    <p:extLst>
      <p:ext uri="{BB962C8B-B14F-4D97-AF65-F5344CB8AC3E}">
        <p14:creationId xmlns:p14="http://schemas.microsoft.com/office/powerpoint/2010/main" val="3577567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3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iterate type="wd">
                                    <p:tmPct val="10000"/>
                                  </p:iterate>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fade">
                                      <p:cBhvr>
                                        <p:cTn id="12" dur="1000"/>
                                        <p:tgtEl>
                                          <p:spTgt spid="17">
                                            <p:txEl>
                                              <p:pRg st="0" end="0"/>
                                            </p:txEl>
                                          </p:spTgt>
                                        </p:tgtEl>
                                      </p:cBhvr>
                                    </p:animEffect>
                                    <p:anim calcmode="lin" valueType="num">
                                      <p:cBhvr>
                                        <p:cTn id="13"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965</TotalTime>
  <Words>551</Words>
  <Application>Microsoft Office PowerPoint</Application>
  <PresentationFormat>Özel</PresentationFormat>
  <Paragraphs>79</Paragraphs>
  <Slides>12</Slides>
  <Notes>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12</vt:i4>
      </vt:variant>
    </vt:vector>
  </HeadingPairs>
  <TitlesOfParts>
    <vt:vector size="21" baseType="lpstr">
      <vt:lpstr>Trocchi</vt:lpstr>
      <vt:lpstr>Shadows Into Light Two</vt:lpstr>
      <vt:lpstr>Felix Titling</vt:lpstr>
      <vt:lpstr>Berton</vt:lpstr>
      <vt:lpstr>Book Antiqua</vt:lpstr>
      <vt:lpstr>Symbol</vt:lpstr>
      <vt:lpstr>Calibri</vt:lpstr>
      <vt:lpstr>Arial</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TÜKETİCİ HAREKETİ</dc:title>
  <dc:creator>cuneyt kose</dc:creator>
  <cp:lastModifiedBy>cuneyt kose</cp:lastModifiedBy>
  <cp:revision>54</cp:revision>
  <dcterms:created xsi:type="dcterms:W3CDTF">2006-08-16T00:00:00Z</dcterms:created>
  <dcterms:modified xsi:type="dcterms:W3CDTF">2025-09-07T09:59:18Z</dcterms:modified>
  <dc:identifier>DAGyCW-RMiw</dc:identifier>
</cp:coreProperties>
</file>